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88163" cy="100203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1975AA7-5D7C-48A8-B74B-DA238C80294B}" type="datetimeFigureOut">
              <a:rPr lang="nb-NO" smtClean="0"/>
              <a:t>24.02.2016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A363345-77DD-403D-B189-169EF5AF78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18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19D2-D99D-45E3-B2E7-E0C5C8518B00}" type="datetime1">
              <a:rPr lang="nb-NO" smtClean="0"/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35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8576-C81C-46A5-8AD1-6D00F448703D}" type="datetime1">
              <a:rPr lang="nb-NO" smtClean="0"/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01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EC99-A083-4939-AFF1-06F209A92A2B}" type="datetime1">
              <a:rPr lang="nb-NO" smtClean="0"/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170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4DC4-365F-4668-B3A7-432BA03CBD83}" type="datetime1">
              <a:rPr lang="nb-NO" smtClean="0"/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4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D23F-2E04-4DAE-95C9-2960EA9E6293}" type="datetime1">
              <a:rPr lang="nb-NO" smtClean="0"/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78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2E15-028D-44DF-91D4-BAC28F41B5F7}" type="datetime1">
              <a:rPr lang="nb-NO" smtClean="0"/>
              <a:t>24.02.2016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9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B290-44FE-48E4-BF5D-90D7529141E7}" type="datetime1">
              <a:rPr lang="nb-NO" smtClean="0"/>
              <a:t>24.02.2016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805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E22-CA88-4FA0-8677-E8E5BEBBCED9}" type="datetime1">
              <a:rPr lang="nb-NO" smtClean="0"/>
              <a:t>24.02.2016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68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222F-4F6E-4A48-A9E3-30A28D4FD8A7}" type="datetime1">
              <a:rPr lang="nb-NO" smtClean="0"/>
              <a:t>24.02.2016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77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F72C-1354-4057-B620-8D96AE4967C8}" type="datetime1">
              <a:rPr lang="nb-NO" smtClean="0"/>
              <a:t>24.02.2016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62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694D-C746-40A3-97CC-0007F8660A2B}" type="datetime1">
              <a:rPr lang="nb-NO" smtClean="0"/>
              <a:t>24.02.2016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888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6AA23-F71C-4DD2-B106-5DD561C1860F}" type="datetime1">
              <a:rPr lang="nb-NO" smtClean="0"/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D6B8-B4FA-48F4-AC3C-E3AE33B8CA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11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008111"/>
          </a:xfrm>
        </p:spPr>
        <p:txBody>
          <a:bodyPr/>
          <a:lstStyle/>
          <a:p>
            <a:r>
              <a:rPr lang="nb-NO" dirty="0">
                <a:ea typeface="Calibri"/>
                <a:cs typeface="Times New Roman"/>
              </a:rPr>
              <a:t>Forebyggende ungdomsarbeid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776864" cy="410445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dirty="0" smtClean="0">
                <a:solidFill>
                  <a:schemeClr val="tx1"/>
                </a:solidFill>
                <a:ea typeface="Calibri"/>
                <a:cs typeface="Times New Roman"/>
              </a:rPr>
              <a:t>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41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nb-NO" sz="5100" dirty="0" smtClean="0">
                <a:solidFill>
                  <a:schemeClr val="tx1"/>
                </a:solidFill>
                <a:ea typeface="Calibri"/>
                <a:cs typeface="Times New Roman"/>
              </a:rPr>
              <a:t>Et samarbeid </a:t>
            </a:r>
            <a:r>
              <a:rPr lang="nb-NO" sz="5100" dirty="0">
                <a:solidFill>
                  <a:schemeClr val="tx1"/>
                </a:solidFill>
                <a:ea typeface="Calibri"/>
                <a:cs typeface="Times New Roman"/>
              </a:rPr>
              <a:t>mellom </a:t>
            </a:r>
            <a:endParaRPr lang="nb-NO" sz="51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5100" dirty="0" smtClean="0">
                <a:solidFill>
                  <a:schemeClr val="tx1"/>
                </a:solidFill>
                <a:ea typeface="Calibri"/>
                <a:cs typeface="Times New Roman"/>
              </a:rPr>
              <a:t>Sørum Kommune/</a:t>
            </a:r>
            <a:r>
              <a:rPr lang="nb-NO" sz="5100" dirty="0" err="1" smtClean="0">
                <a:solidFill>
                  <a:schemeClr val="tx1"/>
                </a:solidFill>
                <a:ea typeface="Calibri"/>
                <a:cs typeface="Times New Roman"/>
              </a:rPr>
              <a:t>Bingsfoss</a:t>
            </a:r>
            <a:r>
              <a:rPr lang="nb-NO" sz="5100" dirty="0" smtClean="0">
                <a:solidFill>
                  <a:schemeClr val="tx1"/>
                </a:solidFill>
                <a:ea typeface="Calibri"/>
                <a:cs typeface="Times New Roman"/>
              </a:rPr>
              <a:t> Ungdomsskole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5100" dirty="0" smtClean="0">
                <a:solidFill>
                  <a:schemeClr val="tx1"/>
                </a:solidFill>
                <a:ea typeface="Calibri"/>
                <a:cs typeface="Times New Roman"/>
              </a:rPr>
              <a:t>og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5100" dirty="0" err="1" smtClean="0">
                <a:solidFill>
                  <a:schemeClr val="tx1"/>
                </a:solidFill>
                <a:ea typeface="Calibri"/>
                <a:cs typeface="Times New Roman"/>
              </a:rPr>
              <a:t>Lions</a:t>
            </a:r>
            <a:r>
              <a:rPr lang="nb-NO" sz="5100" dirty="0" smtClean="0">
                <a:solidFill>
                  <a:schemeClr val="tx1"/>
                </a:solidFill>
                <a:ea typeface="Calibri"/>
                <a:cs typeface="Times New Roman"/>
              </a:rPr>
              <a:t> Club Sørum</a:t>
            </a:r>
            <a:endParaRPr lang="nb-NO" sz="59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b-NO" sz="4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4000" dirty="0" smtClean="0">
                <a:solidFill>
                  <a:schemeClr val="tx1"/>
                </a:solidFill>
                <a:ea typeface="Calibri"/>
                <a:cs typeface="Times New Roman"/>
              </a:rPr>
              <a:t>«Fritid med Bistand (</a:t>
            </a:r>
            <a:r>
              <a:rPr lang="nb-NO" sz="4000" dirty="0" err="1" smtClean="0">
                <a:solidFill>
                  <a:schemeClr val="tx1"/>
                </a:solidFill>
                <a:ea typeface="Calibri"/>
                <a:cs typeface="Times New Roman"/>
              </a:rPr>
              <a:t>FmB</a:t>
            </a:r>
            <a:r>
              <a:rPr lang="nb-NO" sz="4000" dirty="0" smtClean="0">
                <a:solidFill>
                  <a:schemeClr val="tx1"/>
                </a:solidFill>
                <a:ea typeface="Calibri"/>
                <a:cs typeface="Times New Roman"/>
              </a:rPr>
              <a:t>)»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b-NO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19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Risiko </a:t>
            </a:r>
            <a:r>
              <a:rPr lang="nb-NO" dirty="0"/>
              <a:t>ved prosjektet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P</a:t>
            </a:r>
            <a:r>
              <a:rPr lang="nb-NO" dirty="0" smtClean="0"/>
              <a:t>å </a:t>
            </a:r>
            <a:r>
              <a:rPr lang="nb-NO" dirty="0"/>
              <a:t>forhånd </a:t>
            </a:r>
            <a:r>
              <a:rPr lang="nb-NO" dirty="0" smtClean="0"/>
              <a:t>kartlegge </a:t>
            </a:r>
            <a:r>
              <a:rPr lang="nb-NO" dirty="0"/>
              <a:t>hva som kan gå galt slik at vi kan </a:t>
            </a:r>
            <a:r>
              <a:rPr lang="nb-NO" dirty="0" smtClean="0"/>
              <a:t>unngå </a:t>
            </a:r>
            <a:r>
              <a:rPr lang="nb-NO" dirty="0"/>
              <a:t>uheldig hendelser.</a:t>
            </a:r>
          </a:p>
          <a:p>
            <a:r>
              <a:rPr lang="nb-NO" dirty="0"/>
              <a:t>Unngå at vi utnevner kontaktpersoner som ikke takler vanskelige situasjoner eller som ikke er </a:t>
            </a:r>
            <a:r>
              <a:rPr lang="nb-NO" dirty="0" smtClean="0"/>
              <a:t>seriøse.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51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Rutinebeskrivelse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11</a:t>
            </a:fld>
            <a:endParaRPr lang="nb-NO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836613"/>
            <a:ext cx="5171466" cy="561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2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pr i dag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Informasjonsmøte avholdt med alle lærene på </a:t>
            </a:r>
            <a:r>
              <a:rPr lang="nb-NO" dirty="0" err="1" smtClean="0"/>
              <a:t>Bingfoss</a:t>
            </a:r>
            <a:r>
              <a:rPr lang="nb-NO" dirty="0" smtClean="0"/>
              <a:t>.</a:t>
            </a:r>
          </a:p>
          <a:p>
            <a:r>
              <a:rPr lang="nb-NO" dirty="0" smtClean="0"/>
              <a:t>19 elever er registret i programmet, 7 har fått tilbud.</a:t>
            </a:r>
          </a:p>
          <a:p>
            <a:r>
              <a:rPr lang="nb-NO" dirty="0" smtClean="0"/>
              <a:t>Meget god mottakelse fra elevene, foreldre og skolen.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2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>
              <a:lnSpc>
                <a:spcPct val="115000"/>
              </a:lnSpc>
            </a:pPr>
            <a:r>
              <a:rPr lang="nb-N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Skape </a:t>
            </a:r>
            <a:r>
              <a:rPr lang="nb-NO" sz="2400" dirty="0">
                <a:solidFill>
                  <a:srgbClr val="000000"/>
                </a:solidFill>
                <a:ea typeface="Times New Roman"/>
                <a:cs typeface="Times New Roman"/>
              </a:rPr>
              <a:t>et nettverk mellom </a:t>
            </a:r>
            <a:r>
              <a:rPr lang="nb-N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lag/foreninger </a:t>
            </a:r>
            <a:r>
              <a:rPr lang="nb-NO" sz="2400" dirty="0">
                <a:solidFill>
                  <a:srgbClr val="000000"/>
                </a:solidFill>
                <a:ea typeface="Times New Roman"/>
                <a:cs typeface="Times New Roman"/>
              </a:rPr>
              <a:t>og skolen der vi </a:t>
            </a:r>
            <a:r>
              <a:rPr lang="nb-N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kan gi eleven et tilbud om </a:t>
            </a:r>
            <a:r>
              <a:rPr lang="nb-NO" sz="2400" dirty="0">
                <a:solidFill>
                  <a:srgbClr val="000000"/>
                </a:solidFill>
                <a:ea typeface="Times New Roman"/>
                <a:cs typeface="Times New Roman"/>
              </a:rPr>
              <a:t>støtte og </a:t>
            </a:r>
            <a:r>
              <a:rPr lang="nb-N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integrering og derved </a:t>
            </a:r>
            <a:r>
              <a:rPr lang="nb-NO" sz="2400" dirty="0">
                <a:solidFill>
                  <a:srgbClr val="000000"/>
                </a:solidFill>
                <a:ea typeface="Times New Roman"/>
                <a:cs typeface="Times New Roman"/>
              </a:rPr>
              <a:t>hindre </a:t>
            </a:r>
            <a:r>
              <a:rPr lang="nb-NO" sz="2400" dirty="0" err="1">
                <a:solidFill>
                  <a:srgbClr val="000000"/>
                </a:solidFill>
                <a:ea typeface="Times New Roman"/>
                <a:cs typeface="Times New Roman"/>
              </a:rPr>
              <a:t>drop-out</a:t>
            </a:r>
            <a:r>
              <a:rPr lang="nb-NO" sz="2400" dirty="0">
                <a:solidFill>
                  <a:srgbClr val="000000"/>
                </a:solidFill>
                <a:ea typeface="Times New Roman"/>
                <a:cs typeface="Times New Roman"/>
              </a:rPr>
              <a:t> og annen risiko.</a:t>
            </a:r>
            <a:endParaRPr lang="nb-NO" sz="2400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nb-N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Tilbudet skal være </a:t>
            </a:r>
            <a:r>
              <a:rPr lang="nb-NO" sz="2400" dirty="0">
                <a:solidFill>
                  <a:srgbClr val="000000"/>
                </a:solidFill>
                <a:ea typeface="Times New Roman"/>
                <a:cs typeface="Times New Roman"/>
              </a:rPr>
              <a:t>innenfor </a:t>
            </a:r>
            <a:r>
              <a:rPr lang="nb-N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 et område eleven </a:t>
            </a:r>
            <a:r>
              <a:rPr lang="nb-NO" sz="2400" dirty="0">
                <a:solidFill>
                  <a:srgbClr val="000000"/>
                </a:solidFill>
                <a:ea typeface="Times New Roman"/>
                <a:cs typeface="Times New Roman"/>
              </a:rPr>
              <a:t>har </a:t>
            </a:r>
            <a:r>
              <a:rPr lang="nb-NO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interesse og anlegg for.</a:t>
            </a:r>
          </a:p>
          <a:p>
            <a:pPr>
              <a:lnSpc>
                <a:spcPct val="115000"/>
              </a:lnSpc>
            </a:pPr>
            <a:r>
              <a:rPr lang="nb-NO" sz="2800" b="1" i="1" dirty="0"/>
              <a:t>F</a:t>
            </a:r>
            <a:r>
              <a:rPr lang="nb-NO" sz="2800" b="1" i="1" dirty="0" smtClean="0"/>
              <a:t>å eleven </a:t>
            </a:r>
            <a:r>
              <a:rPr lang="nb-NO" sz="2800" b="1" i="1" dirty="0"/>
              <a:t>til å se sitt </a:t>
            </a:r>
            <a:r>
              <a:rPr lang="nb-NO" sz="2800" b="1" i="1" dirty="0" smtClean="0"/>
              <a:t>egenverd, få sjøltillit og føle seg som en del av et miljø.</a:t>
            </a:r>
            <a:endParaRPr lang="nb-NO" sz="2800" b="1" i="1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nb-NO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4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Konseptet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b-NO" sz="2800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Lions</a:t>
            </a:r>
            <a:r>
              <a:rPr lang="nb-NO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 skal </a:t>
            </a:r>
            <a:r>
              <a:rPr lang="nb-NO" sz="2800" dirty="0">
                <a:solidFill>
                  <a:srgbClr val="000000"/>
                </a:solidFill>
                <a:ea typeface="Times New Roman"/>
                <a:cs typeface="Times New Roman"/>
              </a:rPr>
              <a:t>være en formidler mellom skolen og </a:t>
            </a:r>
            <a:r>
              <a:rPr lang="nb-NO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lag/forening/bedrift.</a:t>
            </a:r>
          </a:p>
          <a:p>
            <a:pPr>
              <a:lnSpc>
                <a:spcPct val="115000"/>
              </a:lnSpc>
            </a:pPr>
            <a:r>
              <a:rPr lang="nb-NO" sz="2800" dirty="0"/>
              <a:t>I samarbeid med </a:t>
            </a:r>
            <a:r>
              <a:rPr lang="nb-NO" sz="2800" dirty="0" smtClean="0"/>
              <a:t>skolen, eleven og foresatte </a:t>
            </a:r>
            <a:r>
              <a:rPr lang="nb-NO" sz="2800" dirty="0"/>
              <a:t>finne frem til </a:t>
            </a:r>
            <a:r>
              <a:rPr lang="nb-NO" sz="2800" dirty="0" smtClean="0"/>
              <a:t>personer </a:t>
            </a:r>
            <a:r>
              <a:rPr lang="nb-NO" sz="2800" dirty="0"/>
              <a:t>i </a:t>
            </a:r>
            <a:r>
              <a:rPr lang="nb-NO" sz="2800" dirty="0" smtClean="0"/>
              <a:t>lag/foreninger </a:t>
            </a:r>
            <a:r>
              <a:rPr lang="nb-NO" sz="2800" dirty="0"/>
              <a:t>som kan være veiledere/ kontakt innen for </a:t>
            </a:r>
            <a:r>
              <a:rPr lang="nb-NO" sz="2800" dirty="0" smtClean="0"/>
              <a:t>et </a:t>
            </a:r>
            <a:r>
              <a:rPr lang="nb-NO" sz="2800" dirty="0"/>
              <a:t>område som eleven interesserer seg for</a:t>
            </a:r>
            <a:r>
              <a:rPr lang="nb-NO" sz="2800" dirty="0" smtClean="0"/>
              <a:t>.</a:t>
            </a:r>
          </a:p>
          <a:p>
            <a:pPr>
              <a:lnSpc>
                <a:spcPct val="115000"/>
              </a:lnSpc>
            </a:pPr>
            <a:r>
              <a:rPr lang="nb-NO" sz="2800" dirty="0" smtClean="0"/>
              <a:t>Tilbudet og introduksjonen skal være naturlig og uformell.</a:t>
            </a:r>
            <a:endParaRPr lang="nb-NO" sz="2800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nb-NO" sz="2800" dirty="0">
              <a:ea typeface="Calibri"/>
              <a:cs typeface="Times New Roman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0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nb-NO" dirty="0" smtClean="0"/>
              <a:t>Konseptet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1196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                 </a:t>
            </a:r>
            <a:endParaRPr lang="nb-NO" dirty="0"/>
          </a:p>
        </p:txBody>
      </p:sp>
      <p:cxnSp>
        <p:nvCxnSpPr>
          <p:cNvPr id="13" name="Rett pil 12"/>
          <p:cNvCxnSpPr/>
          <p:nvPr/>
        </p:nvCxnSpPr>
        <p:spPr>
          <a:xfrm flipH="1">
            <a:off x="4426672" y="3241510"/>
            <a:ext cx="1" cy="506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2339752" y="1700808"/>
            <a:ext cx="4392488" cy="15121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2000" dirty="0" smtClean="0"/>
              <a:t>    </a:t>
            </a:r>
            <a:r>
              <a:rPr lang="nb-NO" sz="2000" dirty="0" err="1" smtClean="0"/>
              <a:t>Bingsfoss</a:t>
            </a:r>
            <a:r>
              <a:rPr lang="nb-NO" sz="2000" dirty="0" smtClean="0"/>
              <a:t> ungdomsskole</a:t>
            </a:r>
            <a:endParaRPr lang="nb-NO" sz="2000" dirty="0"/>
          </a:p>
        </p:txBody>
      </p:sp>
      <p:cxnSp>
        <p:nvCxnSpPr>
          <p:cNvPr id="22" name="Rett pil 21"/>
          <p:cNvCxnSpPr/>
          <p:nvPr/>
        </p:nvCxnSpPr>
        <p:spPr>
          <a:xfrm flipH="1">
            <a:off x="1331641" y="4527395"/>
            <a:ext cx="1584176" cy="77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H="1">
            <a:off x="2501151" y="4681378"/>
            <a:ext cx="973344" cy="800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3851919" y="2636912"/>
            <a:ext cx="1097357" cy="5040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Elever</a:t>
            </a:r>
            <a:endParaRPr lang="nb-NO" dirty="0"/>
          </a:p>
        </p:txBody>
      </p:sp>
      <p:sp>
        <p:nvSpPr>
          <p:cNvPr id="40" name="Ellipse 39"/>
          <p:cNvSpPr/>
          <p:nvPr/>
        </p:nvSpPr>
        <p:spPr>
          <a:xfrm>
            <a:off x="2699792" y="3645024"/>
            <a:ext cx="3297959" cy="1224136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Koblingsteam for nettverket</a:t>
            </a:r>
            <a:endParaRPr lang="nb-NO" sz="1600" dirty="0"/>
          </a:p>
        </p:txBody>
      </p:sp>
      <p:cxnSp>
        <p:nvCxnSpPr>
          <p:cNvPr id="46" name="Rett pil 45"/>
          <p:cNvCxnSpPr/>
          <p:nvPr/>
        </p:nvCxnSpPr>
        <p:spPr>
          <a:xfrm flipH="1">
            <a:off x="3923928" y="4831829"/>
            <a:ext cx="241911" cy="631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tt pil 46"/>
          <p:cNvCxnSpPr/>
          <p:nvPr/>
        </p:nvCxnSpPr>
        <p:spPr>
          <a:xfrm>
            <a:off x="4788024" y="4869160"/>
            <a:ext cx="288032" cy="557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>
            <a:off x="5739583" y="4626007"/>
            <a:ext cx="1568721" cy="675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tt pil 48"/>
          <p:cNvCxnSpPr/>
          <p:nvPr/>
        </p:nvCxnSpPr>
        <p:spPr>
          <a:xfrm>
            <a:off x="5364088" y="4744742"/>
            <a:ext cx="720080" cy="653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611558" y="5309609"/>
            <a:ext cx="1224137" cy="64512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900" dirty="0" smtClean="0"/>
              <a:t>Lag/Forening/Bedrift </a:t>
            </a:r>
            <a:endParaRPr lang="nb-NO" sz="1200" dirty="0"/>
          </a:p>
        </p:txBody>
      </p:sp>
      <p:sp>
        <p:nvSpPr>
          <p:cNvPr id="24" name="Ellipse 23"/>
          <p:cNvSpPr/>
          <p:nvPr/>
        </p:nvSpPr>
        <p:spPr>
          <a:xfrm>
            <a:off x="1835696" y="5481806"/>
            <a:ext cx="1224137" cy="64512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900" dirty="0"/>
              <a:t>Lag/Forening/Bedrift </a:t>
            </a:r>
          </a:p>
        </p:txBody>
      </p:sp>
      <p:sp>
        <p:nvSpPr>
          <p:cNvPr id="25" name="Ellipse 24"/>
          <p:cNvSpPr/>
          <p:nvPr/>
        </p:nvSpPr>
        <p:spPr>
          <a:xfrm>
            <a:off x="3168353" y="5481806"/>
            <a:ext cx="1224137" cy="64512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900" dirty="0"/>
              <a:t>Lag/Forening/Bedrift </a:t>
            </a:r>
          </a:p>
        </p:txBody>
      </p:sp>
      <p:sp>
        <p:nvSpPr>
          <p:cNvPr id="26" name="Ellipse 25"/>
          <p:cNvSpPr/>
          <p:nvPr/>
        </p:nvSpPr>
        <p:spPr>
          <a:xfrm>
            <a:off x="4392490" y="5434765"/>
            <a:ext cx="1224137" cy="64512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900" dirty="0"/>
              <a:t>Lag/Forening/Bedrift </a:t>
            </a:r>
          </a:p>
        </p:txBody>
      </p:sp>
      <p:sp>
        <p:nvSpPr>
          <p:cNvPr id="27" name="Ellipse 26"/>
          <p:cNvSpPr/>
          <p:nvPr/>
        </p:nvSpPr>
        <p:spPr>
          <a:xfrm>
            <a:off x="5692856" y="5398417"/>
            <a:ext cx="1224137" cy="64512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900" dirty="0"/>
              <a:t>Lag/Forening/Bedrift </a:t>
            </a:r>
          </a:p>
        </p:txBody>
      </p:sp>
      <p:sp>
        <p:nvSpPr>
          <p:cNvPr id="28" name="Ellipse 27"/>
          <p:cNvSpPr/>
          <p:nvPr/>
        </p:nvSpPr>
        <p:spPr>
          <a:xfrm>
            <a:off x="6969918" y="5284440"/>
            <a:ext cx="1224137" cy="64512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900" dirty="0"/>
              <a:t>Lag/Forening/Bedrift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4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04" y="3965641"/>
            <a:ext cx="630139" cy="60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25994"/>
            <a:ext cx="505045" cy="59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5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Sørum har over 100 lag og foreninger!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42906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84784"/>
            <a:ext cx="4824536" cy="2373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4838056" cy="2637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505551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16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/>
              <a:t>Sørum har </a:t>
            </a:r>
            <a:r>
              <a:rPr lang="nb-NO" dirty="0" smtClean="0"/>
              <a:t>over 100 </a:t>
            </a:r>
            <a:r>
              <a:rPr lang="nb-NO" dirty="0"/>
              <a:t>lag og </a:t>
            </a:r>
            <a:r>
              <a:rPr lang="nb-NO" dirty="0" smtClean="0"/>
              <a:t>foreninger!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36" y="1412776"/>
            <a:ext cx="439903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18990"/>
            <a:ext cx="4898001" cy="34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27" y="3025333"/>
            <a:ext cx="488929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26" y="3961437"/>
            <a:ext cx="5042545" cy="258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6</a:t>
            </a:fld>
            <a:endParaRPr lang="nb-NO"/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4355976" y="4797152"/>
            <a:ext cx="1872208" cy="525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b="1" dirty="0" smtClean="0"/>
              <a:t>Kulturskolen</a:t>
            </a:r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34614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nb-NO" sz="4000" dirty="0" smtClean="0"/>
              <a:t/>
            </a:r>
            <a:br>
              <a:rPr lang="nb-NO" sz="4000" dirty="0" smtClean="0"/>
            </a:br>
            <a:r>
              <a:rPr lang="nb-NO" sz="4000" dirty="0" smtClean="0"/>
              <a:t>Viktige </a:t>
            </a:r>
            <a:r>
              <a:rPr lang="nb-NO" sz="4000" dirty="0"/>
              <a:t>elementer i konseptet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Et </a:t>
            </a:r>
            <a:r>
              <a:rPr lang="nb-NO" dirty="0"/>
              <a:t>tilbud til de som ikke har et tilbud i dag eller som har behov for </a:t>
            </a:r>
            <a:r>
              <a:rPr lang="nb-NO" dirty="0" smtClean="0"/>
              <a:t>alternativer</a:t>
            </a:r>
            <a:endParaRPr lang="nb-NO" dirty="0"/>
          </a:p>
          <a:p>
            <a:r>
              <a:rPr lang="nb-NO" dirty="0" smtClean="0"/>
              <a:t>Utvelgelsen </a:t>
            </a:r>
            <a:r>
              <a:rPr lang="nb-NO" dirty="0"/>
              <a:t>av </a:t>
            </a:r>
            <a:r>
              <a:rPr lang="nb-NO" dirty="0" smtClean="0"/>
              <a:t>kandidatene</a:t>
            </a:r>
          </a:p>
          <a:p>
            <a:r>
              <a:rPr lang="nb-NO" dirty="0"/>
              <a:t>Tilbudet </a:t>
            </a:r>
            <a:r>
              <a:rPr lang="nb-NO" dirty="0" smtClean="0"/>
              <a:t>skal </a:t>
            </a:r>
            <a:r>
              <a:rPr lang="nb-NO" dirty="0"/>
              <a:t>være knyttet til </a:t>
            </a:r>
            <a:r>
              <a:rPr lang="nb-NO" dirty="0" smtClean="0"/>
              <a:t>enkeltindivider</a:t>
            </a:r>
            <a:endParaRPr lang="nb-NO" dirty="0"/>
          </a:p>
          <a:p>
            <a:r>
              <a:rPr lang="nb-NO" dirty="0"/>
              <a:t>Tilbudets innhold og verdien av </a:t>
            </a:r>
            <a:r>
              <a:rPr lang="nb-NO" dirty="0" smtClean="0"/>
              <a:t>det</a:t>
            </a:r>
            <a:endParaRPr lang="nb-NO" dirty="0"/>
          </a:p>
          <a:p>
            <a:r>
              <a:rPr lang="nb-NO" dirty="0"/>
              <a:t>Kontakten mot </a:t>
            </a:r>
            <a:r>
              <a:rPr lang="nb-NO" dirty="0" smtClean="0"/>
              <a:t>foreldrene</a:t>
            </a:r>
            <a:endParaRPr lang="nb-NO" dirty="0"/>
          </a:p>
          <a:p>
            <a:r>
              <a:rPr lang="nb-NO" dirty="0"/>
              <a:t>Unngå stigmatisering</a:t>
            </a:r>
          </a:p>
          <a:p>
            <a:r>
              <a:rPr lang="nb-NO" dirty="0" smtClean="0"/>
              <a:t>Utarbeide </a:t>
            </a:r>
            <a:r>
              <a:rPr lang="nb-NO" dirty="0"/>
              <a:t>en oversikt over hva </a:t>
            </a:r>
            <a:r>
              <a:rPr lang="nb-NO" dirty="0" smtClean="0"/>
              <a:t>laget/foreningen kan tilby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5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Forutsetninger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Opplegget </a:t>
            </a:r>
            <a:r>
              <a:rPr lang="nb-NO" dirty="0"/>
              <a:t>tilpasses kapasiteten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 smtClean="0"/>
              <a:t>Vi </a:t>
            </a:r>
            <a:r>
              <a:rPr lang="nb-NO" dirty="0"/>
              <a:t>skal ikke ha noen verne- eller støttekontaktrolle</a:t>
            </a:r>
          </a:p>
          <a:p>
            <a:r>
              <a:rPr lang="nb-NO" dirty="0"/>
              <a:t>Vi kan ikke ta på oss «tyngre </a:t>
            </a:r>
            <a:r>
              <a:rPr lang="nb-NO" dirty="0" smtClean="0"/>
              <a:t>cases». </a:t>
            </a:r>
            <a:r>
              <a:rPr lang="nb-NO" dirty="0"/>
              <a:t>Disse må overlates til faglig kyndige </a:t>
            </a:r>
            <a:r>
              <a:rPr lang="nb-NO" dirty="0" smtClean="0"/>
              <a:t>personer, men vi kan bistå.</a:t>
            </a:r>
            <a:endParaRPr lang="nb-NO" dirty="0"/>
          </a:p>
          <a:p>
            <a:r>
              <a:rPr lang="nb-NO" dirty="0" err="1" smtClean="0"/>
              <a:t>Lions</a:t>
            </a:r>
            <a:r>
              <a:rPr lang="nb-NO" dirty="0" smtClean="0"/>
              <a:t>/Kommunen kan gi </a:t>
            </a:r>
            <a:r>
              <a:rPr lang="nb-NO" dirty="0"/>
              <a:t>bidrag ved </a:t>
            </a:r>
            <a:r>
              <a:rPr lang="nb-NO" dirty="0" err="1"/>
              <a:t>f.eks</a:t>
            </a:r>
            <a:r>
              <a:rPr lang="nb-NO" dirty="0"/>
              <a:t> behov for medlemskap i foreningen/laget eller andre behov.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4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dirty="0" smtClean="0"/>
              <a:t>Krav og formaliteter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S</a:t>
            </a:r>
            <a:r>
              <a:rPr lang="nb-NO" dirty="0" smtClean="0"/>
              <a:t>amarbeidsavtale mellom Sørum Kommune, </a:t>
            </a:r>
            <a:r>
              <a:rPr lang="nb-NO" dirty="0" err="1" smtClean="0"/>
              <a:t>Bingsfoss</a:t>
            </a:r>
            <a:r>
              <a:rPr lang="nb-NO" dirty="0" smtClean="0"/>
              <a:t> Ungdomsskole og </a:t>
            </a:r>
            <a:r>
              <a:rPr lang="nb-NO" dirty="0" err="1" smtClean="0"/>
              <a:t>Lions</a:t>
            </a:r>
            <a:r>
              <a:rPr lang="nb-NO" dirty="0" smtClean="0"/>
              <a:t> Club Sørum.</a:t>
            </a:r>
          </a:p>
          <a:p>
            <a:r>
              <a:rPr lang="nb-NO" dirty="0"/>
              <a:t>Integritet og taushetsplikt er en </a:t>
            </a:r>
            <a:r>
              <a:rPr lang="nb-NO" dirty="0" smtClean="0"/>
              <a:t>forutsetning </a:t>
            </a:r>
          </a:p>
          <a:p>
            <a:pPr marL="0" indent="0">
              <a:buNone/>
            </a:pPr>
            <a:r>
              <a:rPr lang="nb-NO" dirty="0" smtClean="0"/>
              <a:t>     (politiattest og taushetserklæringer er innhentet)</a:t>
            </a:r>
          </a:p>
          <a:p>
            <a:r>
              <a:rPr lang="nb-NO" dirty="0" smtClean="0"/>
              <a:t>Samtykkeerklæring fra eleven og foresatte</a:t>
            </a:r>
          </a:p>
          <a:p>
            <a:r>
              <a:rPr lang="nb-NO" dirty="0" smtClean="0"/>
              <a:t>Hovedkontakt i Sørum Kommune samt skolens inspektører.</a:t>
            </a:r>
          </a:p>
          <a:p>
            <a:r>
              <a:rPr lang="nb-NO" dirty="0" smtClean="0"/>
              <a:t>Oppfølgingsmøter med Kommunen og skolen to ganger pr år. Slik </a:t>
            </a:r>
            <a:r>
              <a:rPr lang="nb-NO" dirty="0"/>
              <a:t>at vi har mulighet for å sette inn korrigerende </a:t>
            </a:r>
            <a:r>
              <a:rPr lang="nb-NO" dirty="0" smtClean="0"/>
              <a:t>tiltak, </a:t>
            </a:r>
            <a:r>
              <a:rPr lang="nb-NO" dirty="0"/>
              <a:t>lære og gjøre endringer i </a:t>
            </a:r>
            <a:r>
              <a:rPr lang="nb-NO" dirty="0" smtClean="0"/>
              <a:t>konseptet.</a:t>
            </a:r>
          </a:p>
          <a:p>
            <a:r>
              <a:rPr lang="nb-NO" dirty="0" smtClean="0"/>
              <a:t>Formell og uformell kontakt med læreren og foreldrene er meget viktig</a:t>
            </a:r>
          </a:p>
          <a:p>
            <a:r>
              <a:rPr lang="nb-NO" dirty="0" smtClean="0"/>
              <a:t>Intervjumøte avholdes med eleven og foresatte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D6B8-B4FA-48F4-AC3C-E3AE33B8CA3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72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403</Words>
  <Application>Microsoft Office PowerPoint</Application>
  <PresentationFormat>Skjermfremvisning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Forebyggende ungdomsarbeid</vt:lpstr>
      <vt:lpstr>Målsetting</vt:lpstr>
      <vt:lpstr>Konseptet</vt:lpstr>
      <vt:lpstr>Konseptet</vt:lpstr>
      <vt:lpstr>Sørum har over 100 lag og foreninger! </vt:lpstr>
      <vt:lpstr>Sørum har over 100 lag og foreninger! </vt:lpstr>
      <vt:lpstr> Viktige elementer i konseptet </vt:lpstr>
      <vt:lpstr> Forutsetninger</vt:lpstr>
      <vt:lpstr> Krav og formaliteter </vt:lpstr>
      <vt:lpstr> Risiko ved prosjektet </vt:lpstr>
      <vt:lpstr>Rutinebeskrivelse</vt:lpstr>
      <vt:lpstr>Status pr i dag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Eier</dc:creator>
  <cp:lastModifiedBy>Ellen Margrete Graarud</cp:lastModifiedBy>
  <cp:revision>38</cp:revision>
  <cp:lastPrinted>2016-01-28T09:49:59Z</cp:lastPrinted>
  <dcterms:created xsi:type="dcterms:W3CDTF">2014-10-13T11:01:22Z</dcterms:created>
  <dcterms:modified xsi:type="dcterms:W3CDTF">2016-02-24T06:53:54Z</dcterms:modified>
</cp:coreProperties>
</file>