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75" r:id="rId4"/>
    <p:sldId id="268" r:id="rId5"/>
    <p:sldId id="270" r:id="rId6"/>
    <p:sldId id="271" r:id="rId7"/>
    <p:sldId id="262" r:id="rId8"/>
    <p:sldId id="263" r:id="rId9"/>
    <p:sldId id="264" r:id="rId10"/>
    <p:sldId id="265" r:id="rId11"/>
    <p:sldId id="266" r:id="rId12"/>
    <p:sldId id="267" r:id="rId13"/>
    <p:sldId id="258" r:id="rId14"/>
    <p:sldId id="274" r:id="rId15"/>
  </p:sldIdLst>
  <p:sldSz cx="9144000" cy="6858000" type="screen4x3"/>
  <p:notesSz cx="6797675" cy="9926638"/>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968" autoAdjust="0"/>
  </p:normalViewPr>
  <p:slideViewPr>
    <p:cSldViewPr>
      <p:cViewPr>
        <p:scale>
          <a:sx n="64" d="100"/>
          <a:sy n="64" d="100"/>
        </p:scale>
        <p:origin x="-69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íðuhaussstaðgengill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is-IS"/>
          </a:p>
        </p:txBody>
      </p:sp>
      <p:sp>
        <p:nvSpPr>
          <p:cNvPr id="3" name="Dagsetningarstaðgengill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31CB651-1721-4FC0-B902-4B6974D409B2}" type="datetimeFigureOut">
              <a:rPr lang="is-IS" smtClean="0"/>
              <a:t>26.9.2013</a:t>
            </a:fld>
            <a:endParaRPr lang="is-IS"/>
          </a:p>
        </p:txBody>
      </p:sp>
      <p:sp>
        <p:nvSpPr>
          <p:cNvPr id="4" name="Skyggnumyndastaðgengill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is-IS"/>
          </a:p>
        </p:txBody>
      </p:sp>
      <p:sp>
        <p:nvSpPr>
          <p:cNvPr id="5" name="Minnispunktastaðgengill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6" name="Síðufótarstaðgengill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is-IS"/>
          </a:p>
        </p:txBody>
      </p:sp>
      <p:sp>
        <p:nvSpPr>
          <p:cNvPr id="7" name="Skyggnunúmersstaðgengill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E2CBDC2-B237-4EF2-AF5D-EBF493D4900A}" type="slidenum">
              <a:rPr lang="is-IS" smtClean="0"/>
              <a:t>‹#›</a:t>
            </a:fld>
            <a:endParaRPr lang="is-IS"/>
          </a:p>
        </p:txBody>
      </p:sp>
    </p:spTree>
    <p:extLst>
      <p:ext uri="{BB962C8B-B14F-4D97-AF65-F5344CB8AC3E}">
        <p14:creationId xmlns:p14="http://schemas.microsoft.com/office/powerpoint/2010/main" val="2345628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endParaRPr lang="is-IS" dirty="0"/>
          </a:p>
        </p:txBody>
      </p:sp>
      <p:sp>
        <p:nvSpPr>
          <p:cNvPr id="4" name="Skyggnunúmersstaðgengill 3"/>
          <p:cNvSpPr>
            <a:spLocks noGrp="1"/>
          </p:cNvSpPr>
          <p:nvPr>
            <p:ph type="sldNum" sz="quarter" idx="10"/>
          </p:nvPr>
        </p:nvSpPr>
        <p:spPr/>
        <p:txBody>
          <a:bodyPr/>
          <a:lstStyle/>
          <a:p>
            <a:fld id="{2E2CBDC2-B237-4EF2-AF5D-EBF493D4900A}" type="slidenum">
              <a:rPr lang="is-IS" smtClean="0"/>
              <a:t>1</a:t>
            </a:fld>
            <a:endParaRPr lang="is-IS"/>
          </a:p>
        </p:txBody>
      </p:sp>
    </p:spTree>
    <p:extLst>
      <p:ext uri="{BB962C8B-B14F-4D97-AF65-F5344CB8AC3E}">
        <p14:creationId xmlns:p14="http://schemas.microsoft.com/office/powerpoint/2010/main" val="37139995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endParaRPr lang="is-IS"/>
          </a:p>
        </p:txBody>
      </p:sp>
      <p:sp>
        <p:nvSpPr>
          <p:cNvPr id="4" name="Skyggnunúmersstaðgengill 3"/>
          <p:cNvSpPr>
            <a:spLocks noGrp="1"/>
          </p:cNvSpPr>
          <p:nvPr>
            <p:ph type="sldNum" sz="quarter" idx="10"/>
          </p:nvPr>
        </p:nvSpPr>
        <p:spPr/>
        <p:txBody>
          <a:bodyPr/>
          <a:lstStyle/>
          <a:p>
            <a:fld id="{2E2CBDC2-B237-4EF2-AF5D-EBF493D4900A}" type="slidenum">
              <a:rPr lang="is-IS" smtClean="0"/>
              <a:t>10</a:t>
            </a:fld>
            <a:endParaRPr lang="is-IS"/>
          </a:p>
        </p:txBody>
      </p:sp>
    </p:spTree>
    <p:extLst>
      <p:ext uri="{BB962C8B-B14F-4D97-AF65-F5344CB8AC3E}">
        <p14:creationId xmlns:p14="http://schemas.microsoft.com/office/powerpoint/2010/main" val="2882596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9E6C0E1F-E744-4703-8AD5-A24015083A2D}" type="slidenum">
              <a:rPr lang="is-IS" smtClean="0"/>
              <a:pPr/>
              <a:t>11</a:t>
            </a:fld>
            <a:endParaRPr lang="is-I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endParaRPr lang="is-IS"/>
          </a:p>
        </p:txBody>
      </p:sp>
      <p:sp>
        <p:nvSpPr>
          <p:cNvPr id="4" name="Skyggnunúmersstaðgengill 3"/>
          <p:cNvSpPr>
            <a:spLocks noGrp="1"/>
          </p:cNvSpPr>
          <p:nvPr>
            <p:ph type="sldNum" sz="quarter" idx="10"/>
          </p:nvPr>
        </p:nvSpPr>
        <p:spPr/>
        <p:txBody>
          <a:bodyPr/>
          <a:lstStyle/>
          <a:p>
            <a:fld id="{2E2CBDC2-B237-4EF2-AF5D-EBF493D4900A}" type="slidenum">
              <a:rPr lang="is-IS" smtClean="0"/>
              <a:t>12</a:t>
            </a:fld>
            <a:endParaRPr lang="is-IS"/>
          </a:p>
        </p:txBody>
      </p:sp>
    </p:spTree>
    <p:extLst>
      <p:ext uri="{BB962C8B-B14F-4D97-AF65-F5344CB8AC3E}">
        <p14:creationId xmlns:p14="http://schemas.microsoft.com/office/powerpoint/2010/main" val="37338073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endParaRPr lang="is-IS"/>
          </a:p>
        </p:txBody>
      </p:sp>
      <p:sp>
        <p:nvSpPr>
          <p:cNvPr id="4" name="Skyggnunúmersstaðgengill 3"/>
          <p:cNvSpPr>
            <a:spLocks noGrp="1"/>
          </p:cNvSpPr>
          <p:nvPr>
            <p:ph type="sldNum" sz="quarter" idx="10"/>
          </p:nvPr>
        </p:nvSpPr>
        <p:spPr/>
        <p:txBody>
          <a:bodyPr/>
          <a:lstStyle/>
          <a:p>
            <a:fld id="{2E2CBDC2-B237-4EF2-AF5D-EBF493D4900A}" type="slidenum">
              <a:rPr lang="is-IS" smtClean="0"/>
              <a:t>13</a:t>
            </a:fld>
            <a:endParaRPr lang="is-IS"/>
          </a:p>
        </p:txBody>
      </p:sp>
    </p:spTree>
    <p:extLst>
      <p:ext uri="{BB962C8B-B14F-4D97-AF65-F5344CB8AC3E}">
        <p14:creationId xmlns:p14="http://schemas.microsoft.com/office/powerpoint/2010/main" val="29242050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i="1" dirty="0" smtClean="0">
                <a:solidFill>
                  <a:srgbClr val="0000CC"/>
                </a:solidFill>
                <a:latin typeface="Trebuchet MS" pitchFamily="34" charset="0"/>
              </a:rPr>
              <a:t>"Social capital ... refers to features of social organization, such as trust, norms, and networks, that can improve the efficiency of society by facilitating coordinated actions.“ </a:t>
            </a:r>
            <a:r>
              <a:rPr lang="en-US" b="1" i="1" dirty="0" smtClean="0">
                <a:solidFill>
                  <a:srgbClr val="FF0000"/>
                </a:solidFill>
                <a:latin typeface="Trebuchet MS" pitchFamily="34" charset="0"/>
              </a:rPr>
              <a:t>Robert Putnam</a:t>
            </a:r>
            <a:endParaRPr lang="is-IS" b="1" i="1" dirty="0" smtClean="0">
              <a:solidFill>
                <a:srgbClr val="FF0000"/>
              </a:solidFill>
              <a:latin typeface="Trebuchet MS" pitchFamily="34" charset="0"/>
            </a:endParaRPr>
          </a:p>
          <a:p>
            <a:endParaRPr lang="is-IS" dirty="0"/>
          </a:p>
        </p:txBody>
      </p:sp>
      <p:sp>
        <p:nvSpPr>
          <p:cNvPr id="4" name="Slide Number Placeholder 3"/>
          <p:cNvSpPr>
            <a:spLocks noGrp="1"/>
          </p:cNvSpPr>
          <p:nvPr>
            <p:ph type="sldNum" sz="quarter" idx="10"/>
          </p:nvPr>
        </p:nvSpPr>
        <p:spPr/>
        <p:txBody>
          <a:bodyPr/>
          <a:lstStyle/>
          <a:p>
            <a:fld id="{9E6C0E1F-E744-4703-8AD5-A24015083A2D}" type="slidenum">
              <a:rPr lang="is-IS" smtClean="0"/>
              <a:pPr/>
              <a:t>14</a:t>
            </a:fld>
            <a:endParaRPr lang="is-I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endParaRPr lang="is-IS"/>
          </a:p>
        </p:txBody>
      </p:sp>
      <p:sp>
        <p:nvSpPr>
          <p:cNvPr id="4" name="Skyggnunúmersstaðgengill 3"/>
          <p:cNvSpPr>
            <a:spLocks noGrp="1"/>
          </p:cNvSpPr>
          <p:nvPr>
            <p:ph type="sldNum" sz="quarter" idx="10"/>
          </p:nvPr>
        </p:nvSpPr>
        <p:spPr/>
        <p:txBody>
          <a:bodyPr/>
          <a:lstStyle/>
          <a:p>
            <a:fld id="{2E2CBDC2-B237-4EF2-AF5D-EBF493D4900A}" type="slidenum">
              <a:rPr lang="is-IS" smtClean="0"/>
              <a:t>2</a:t>
            </a:fld>
            <a:endParaRPr lang="is-IS"/>
          </a:p>
        </p:txBody>
      </p:sp>
    </p:spTree>
    <p:extLst>
      <p:ext uri="{BB962C8B-B14F-4D97-AF65-F5344CB8AC3E}">
        <p14:creationId xmlns:p14="http://schemas.microsoft.com/office/powerpoint/2010/main" val="3012712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yggnumyndastaðgengill 1"/>
          <p:cNvSpPr>
            <a:spLocks noGrp="1" noRot="1" noChangeAspect="1"/>
          </p:cNvSpPr>
          <p:nvPr>
            <p:ph type="sldImg"/>
          </p:nvPr>
        </p:nvSpPr>
        <p:spPr/>
      </p:sp>
      <p:sp>
        <p:nvSpPr>
          <p:cNvPr id="3" name="Minnispunktastaðgengill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dirty="0" smtClean="0"/>
              <a:t>Hitt Huset - Service for ungdom med nedsatt funksjonsevne basert på erfaringer fra fritidsaktiviteter</a:t>
            </a:r>
          </a:p>
          <a:p>
            <a:pPr marL="0" marR="0" indent="0" algn="l" defTabSz="914400" rtl="0" eaLnBrk="1" fontAlgn="auto" latinLnBrk="0" hangingPunct="1">
              <a:lnSpc>
                <a:spcPct val="100000"/>
              </a:lnSpc>
              <a:spcBef>
                <a:spcPts val="0"/>
              </a:spcBef>
              <a:spcAft>
                <a:spcPts val="0"/>
              </a:spcAft>
              <a:buClrTx/>
              <a:buSzTx/>
              <a:buFontTx/>
              <a:buNone/>
              <a:tabLst/>
              <a:defRPr/>
            </a:pPr>
            <a:endParaRPr lang="nb-NO"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nb-NO" dirty="0" smtClean="0"/>
              <a:t>HH Huset har fått en rolle å lede i utvikling av tjenester for unge hadikappede i aldersgruppen over 16 år</a:t>
            </a:r>
          </a:p>
          <a:p>
            <a:pPr marL="0" marR="0" indent="0" algn="l" defTabSz="914400" rtl="0" eaLnBrk="1" fontAlgn="auto" latinLnBrk="0" hangingPunct="1">
              <a:lnSpc>
                <a:spcPct val="100000"/>
              </a:lnSpc>
              <a:spcBef>
                <a:spcPts val="0"/>
              </a:spcBef>
              <a:spcAft>
                <a:spcPts val="0"/>
              </a:spcAft>
              <a:buClrTx/>
              <a:buSzTx/>
              <a:buFontTx/>
              <a:buNone/>
              <a:tabLst/>
              <a:defRPr/>
            </a:pPr>
            <a:endParaRPr lang="nb-NO"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nb-NO" dirty="0" smtClean="0"/>
              <a:t>Ikke ett ord om fritid</a:t>
            </a:r>
          </a:p>
          <a:p>
            <a:endParaRPr lang="is-IS" dirty="0"/>
          </a:p>
        </p:txBody>
      </p:sp>
      <p:sp>
        <p:nvSpPr>
          <p:cNvPr id="4" name="Skyggnunúmersstaðgengill 3"/>
          <p:cNvSpPr>
            <a:spLocks noGrp="1"/>
          </p:cNvSpPr>
          <p:nvPr>
            <p:ph type="sldNum" sz="quarter" idx="10"/>
          </p:nvPr>
        </p:nvSpPr>
        <p:spPr/>
        <p:txBody>
          <a:bodyPr/>
          <a:lstStyle/>
          <a:p>
            <a:fld id="{2E2CBDC2-B237-4EF2-AF5D-EBF493D4900A}" type="slidenum">
              <a:rPr lang="is-IS" smtClean="0"/>
              <a:t>3</a:t>
            </a:fld>
            <a:endParaRPr lang="is-IS"/>
          </a:p>
        </p:txBody>
      </p:sp>
    </p:spTree>
    <p:extLst>
      <p:ext uri="{BB962C8B-B14F-4D97-AF65-F5344CB8AC3E}">
        <p14:creationId xmlns:p14="http://schemas.microsoft.com/office/powerpoint/2010/main" val="1976519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s-IS" dirty="0" smtClean="0"/>
              <a:t>Ekki frábrugðið varðandi skóla, félagsþjónustu eða</a:t>
            </a:r>
            <a:r>
              <a:rPr lang="is-IS" baseline="0" dirty="0" smtClean="0"/>
              <a:t> heilbrigðisþjónustu borðið saman við nágrannalöndin</a:t>
            </a:r>
          </a:p>
          <a:p>
            <a:endParaRPr lang="is-IS" dirty="0" smtClean="0"/>
          </a:p>
          <a:p>
            <a:r>
              <a:rPr lang="is-IS" dirty="0" err="1" smtClean="0"/>
              <a:t>service</a:t>
            </a:r>
            <a:r>
              <a:rPr lang="is-IS" dirty="0" smtClean="0"/>
              <a:t> failure regarding the agegroup 16 – 25</a:t>
            </a:r>
          </a:p>
          <a:p>
            <a:endParaRPr lang="is-IS" dirty="0" smtClean="0"/>
          </a:p>
          <a:p>
            <a:r>
              <a:rPr lang="is-IS" dirty="0" smtClean="0"/>
              <a:t>Aukningin um</a:t>
            </a:r>
            <a:r>
              <a:rPr lang="is-IS" baseline="0" dirty="0" smtClean="0"/>
              <a:t> 600% í frítímaþjónustu </a:t>
            </a:r>
            <a:endParaRPr lang="is-IS" dirty="0"/>
          </a:p>
        </p:txBody>
      </p:sp>
      <p:sp>
        <p:nvSpPr>
          <p:cNvPr id="4" name="Slide Number Placeholder 3"/>
          <p:cNvSpPr>
            <a:spLocks noGrp="1"/>
          </p:cNvSpPr>
          <p:nvPr>
            <p:ph type="sldNum" sz="quarter" idx="10"/>
          </p:nvPr>
        </p:nvSpPr>
        <p:spPr/>
        <p:txBody>
          <a:bodyPr/>
          <a:lstStyle/>
          <a:p>
            <a:fld id="{9E6C0E1F-E744-4703-8AD5-A24015083A2D}" type="slidenum">
              <a:rPr lang="is-IS" smtClean="0"/>
              <a:pPr/>
              <a:t>4</a:t>
            </a:fld>
            <a:endParaRPr lang="is-I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8A0F76E6-3D4B-4FA7-BEB4-9F19153519ED}" type="slidenum">
              <a:rPr lang="is-IS"/>
              <a:pPr/>
              <a:t>5</a:t>
            </a:fld>
            <a:endParaRPr lang="is-IS"/>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is-I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s-IS" dirty="0" smtClean="0"/>
              <a:t>Youth work in Reykjavik is often described</a:t>
            </a:r>
            <a:r>
              <a:rPr lang="is-IS" baseline="0" dirty="0" smtClean="0"/>
              <a:t> as beeing a setting or arena for </a:t>
            </a:r>
            <a:r>
              <a:rPr lang="is-IS" dirty="0" smtClean="0"/>
              <a:t>Non formal learning and Outdoor</a:t>
            </a:r>
            <a:r>
              <a:rPr lang="is-IS" baseline="0" dirty="0" smtClean="0"/>
              <a:t> education too</a:t>
            </a:r>
            <a:r>
              <a:rPr lang="is-IS" dirty="0" smtClean="0"/>
              <a:t>. </a:t>
            </a:r>
          </a:p>
          <a:p>
            <a:r>
              <a:rPr lang="is-IS" dirty="0" smtClean="0"/>
              <a:t>Working in your leisure time on something of value to you and your peers – to have fun doing it – get praise from others for a job well done is a winning situation for all.</a:t>
            </a:r>
          </a:p>
          <a:p>
            <a:r>
              <a:rPr lang="is-IS" dirty="0" smtClean="0"/>
              <a:t>Segja</a:t>
            </a:r>
            <a:r>
              <a:rPr lang="is-IS" baseline="0" dirty="0" smtClean="0"/>
              <a:t> frá Skrekk og Músíktilraunum. Air-wayves hátíðinni.  Skapandi sumarhópum. </a:t>
            </a:r>
            <a:endParaRPr lang="is-IS" dirty="0" smtClean="0"/>
          </a:p>
          <a:p>
            <a:endParaRPr lang="is-IS" dirty="0" smtClean="0"/>
          </a:p>
          <a:p>
            <a:r>
              <a:rPr lang="is-IS" dirty="0" smtClean="0"/>
              <a:t>Hér mætti segja frá Search institute en ekki núna</a:t>
            </a:r>
          </a:p>
          <a:p>
            <a:endParaRPr lang="is-IS" dirty="0" smtClean="0"/>
          </a:p>
          <a:p>
            <a:endParaRPr lang="is-IS" dirty="0"/>
          </a:p>
        </p:txBody>
      </p:sp>
      <p:sp>
        <p:nvSpPr>
          <p:cNvPr id="4" name="Slide Number Placeholder 3"/>
          <p:cNvSpPr>
            <a:spLocks noGrp="1"/>
          </p:cNvSpPr>
          <p:nvPr>
            <p:ph type="sldNum" sz="quarter" idx="10"/>
          </p:nvPr>
        </p:nvSpPr>
        <p:spPr/>
        <p:txBody>
          <a:bodyPr/>
          <a:lstStyle/>
          <a:p>
            <a:fld id="{9E6C0E1F-E744-4703-8AD5-A24015083A2D}" type="slidenum">
              <a:rPr lang="is-IS" smtClean="0"/>
              <a:pPr/>
              <a:t>6</a:t>
            </a:fld>
            <a:endParaRPr lang="is-I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s-IS" dirty="0" smtClean="0"/>
              <a:t>We look at differences between neighborhoods</a:t>
            </a:r>
          </a:p>
          <a:p>
            <a:r>
              <a:rPr lang="is-IS" baseline="0" dirty="0" smtClean="0"/>
              <a:t>It is very hard or difficult to create equal opportunities for all in all neighborhoods. Also to get people to </a:t>
            </a:r>
            <a:r>
              <a:rPr lang="is-IS" dirty="0" smtClean="0"/>
              <a:t>experience and believe that they have the same opportunities as people</a:t>
            </a:r>
            <a:r>
              <a:rPr lang="is-IS" baseline="0" dirty="0" smtClean="0"/>
              <a:t> in other neighborhoods. The social kapital is in that sense a very dominant factor. </a:t>
            </a:r>
          </a:p>
          <a:p>
            <a:r>
              <a:rPr lang="en-US" dirty="0" smtClean="0"/>
              <a:t>We ask Questions about parents' finances and whether they can afford the leisure activities children want to pursue.</a:t>
            </a:r>
            <a:br>
              <a:rPr lang="en-US" dirty="0" smtClean="0"/>
            </a:br>
            <a:r>
              <a:rPr lang="en-US" dirty="0" smtClean="0"/>
              <a:t>Also why you quit in organized activities. </a:t>
            </a:r>
            <a:endParaRPr lang="is-IS" dirty="0" smtClean="0"/>
          </a:p>
          <a:p>
            <a:r>
              <a:rPr lang="is-IS" dirty="0" smtClean="0"/>
              <a:t>If</a:t>
            </a:r>
            <a:r>
              <a:rPr lang="is-IS" baseline="0" dirty="0" smtClean="0"/>
              <a:t> we see big differences between neibourhoods regarding opportunities for young people we try to act on it. The people living in neigborhoods they compare – where is the best place to bring up children, how are the schools in that district, how are the opportunities regarding sports, organized leisure or cultural activities. They send their signal to the city authorities.</a:t>
            </a:r>
            <a:endParaRPr lang="en-US" dirty="0" smtClean="0"/>
          </a:p>
        </p:txBody>
      </p:sp>
      <p:sp>
        <p:nvSpPr>
          <p:cNvPr id="4" name="Slide Number Placeholder 3"/>
          <p:cNvSpPr>
            <a:spLocks noGrp="1"/>
          </p:cNvSpPr>
          <p:nvPr>
            <p:ph type="sldNum" sz="quarter" idx="10"/>
          </p:nvPr>
        </p:nvSpPr>
        <p:spPr/>
        <p:txBody>
          <a:bodyPr/>
          <a:lstStyle/>
          <a:p>
            <a:fld id="{9E6C0E1F-E744-4703-8AD5-A24015083A2D}" type="slidenum">
              <a:rPr lang="is-IS" smtClean="0"/>
              <a:pPr/>
              <a:t>7</a:t>
            </a:fld>
            <a:endParaRPr lang="is-I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9E6C0E1F-E744-4703-8AD5-A24015083A2D}" type="slidenum">
              <a:rPr lang="is-IS" smtClean="0"/>
              <a:pPr/>
              <a:t>8</a:t>
            </a:fld>
            <a:endParaRPr lang="is-I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s-IS" dirty="0" smtClean="0"/>
              <a:t>Muna að benda á texta</a:t>
            </a:r>
            <a:endParaRPr lang="is-IS" dirty="0"/>
          </a:p>
        </p:txBody>
      </p:sp>
      <p:sp>
        <p:nvSpPr>
          <p:cNvPr id="4" name="Slide Number Placeholder 3"/>
          <p:cNvSpPr>
            <a:spLocks noGrp="1"/>
          </p:cNvSpPr>
          <p:nvPr>
            <p:ph type="sldNum" sz="quarter" idx="10"/>
          </p:nvPr>
        </p:nvSpPr>
        <p:spPr/>
        <p:txBody>
          <a:bodyPr/>
          <a:lstStyle/>
          <a:p>
            <a:fld id="{9E6C0E1F-E744-4703-8AD5-A24015083A2D}" type="slidenum">
              <a:rPr lang="is-IS" smtClean="0"/>
              <a:pPr/>
              <a:t>9</a:t>
            </a:fld>
            <a:endParaRPr lang="is-I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ilskyggna">
    <p:spTree>
      <p:nvGrpSpPr>
        <p:cNvPr id="1" name=""/>
        <p:cNvGrpSpPr/>
        <p:nvPr/>
      </p:nvGrpSpPr>
      <p:grpSpPr>
        <a:xfrm>
          <a:off x="0" y="0"/>
          <a:ext cx="0" cy="0"/>
          <a:chOff x="0" y="0"/>
          <a:chExt cx="0" cy="0"/>
        </a:xfrm>
      </p:grpSpPr>
      <p:sp>
        <p:nvSpPr>
          <p:cNvPr id="2" name="Titill 1"/>
          <p:cNvSpPr>
            <a:spLocks noGrp="1"/>
          </p:cNvSpPr>
          <p:nvPr>
            <p:ph type="ctrTitle"/>
          </p:nvPr>
        </p:nvSpPr>
        <p:spPr>
          <a:xfrm>
            <a:off x="685800" y="2130425"/>
            <a:ext cx="7772400" cy="1470025"/>
          </a:xfrm>
        </p:spPr>
        <p:txBody>
          <a:bodyPr/>
          <a:lstStyle/>
          <a:p>
            <a:r>
              <a:rPr lang="is-IS" smtClean="0"/>
              <a:t>Smelltu til að breyta stíl aðaltitils</a:t>
            </a:r>
            <a:endParaRPr lang="is-IS"/>
          </a:p>
        </p:txBody>
      </p:sp>
      <p:sp>
        <p:nvSpPr>
          <p:cNvPr id="3" name="Undirtitil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s-IS" smtClean="0"/>
              <a:t>Smelltu til að breyta stíl aðalundirtitla</a:t>
            </a:r>
            <a:endParaRPr lang="is-IS"/>
          </a:p>
        </p:txBody>
      </p:sp>
      <p:sp>
        <p:nvSpPr>
          <p:cNvPr id="4" name="Dagsetningarstaðgengill 3"/>
          <p:cNvSpPr>
            <a:spLocks noGrp="1"/>
          </p:cNvSpPr>
          <p:nvPr>
            <p:ph type="dt" sz="half" idx="10"/>
          </p:nvPr>
        </p:nvSpPr>
        <p:spPr/>
        <p:txBody>
          <a:bodyPr/>
          <a:lstStyle/>
          <a:p>
            <a:fld id="{FBF716E2-76DA-4546-8789-AC0882BFC5B8}" type="datetimeFigureOut">
              <a:rPr lang="is-IS" smtClean="0"/>
              <a:t>26.9.2013</a:t>
            </a:fld>
            <a:endParaRPr lang="is-IS"/>
          </a:p>
        </p:txBody>
      </p:sp>
      <p:sp>
        <p:nvSpPr>
          <p:cNvPr id="5" name="Síðufótarstaðgengill 4"/>
          <p:cNvSpPr>
            <a:spLocks noGrp="1"/>
          </p:cNvSpPr>
          <p:nvPr>
            <p:ph type="ftr" sz="quarter" idx="11"/>
          </p:nvPr>
        </p:nvSpPr>
        <p:spPr/>
        <p:txBody>
          <a:bodyPr/>
          <a:lstStyle/>
          <a:p>
            <a:endParaRPr lang="is-IS"/>
          </a:p>
        </p:txBody>
      </p:sp>
      <p:sp>
        <p:nvSpPr>
          <p:cNvPr id="6" name="Skyggnunúmersstaðgengill 5"/>
          <p:cNvSpPr>
            <a:spLocks noGrp="1"/>
          </p:cNvSpPr>
          <p:nvPr>
            <p:ph type="sldNum" sz="quarter" idx="12"/>
          </p:nvPr>
        </p:nvSpPr>
        <p:spPr/>
        <p:txBody>
          <a:bodyPr/>
          <a:lstStyle/>
          <a:p>
            <a:fld id="{E13D6896-957F-4885-932A-FA881925B815}" type="slidenum">
              <a:rPr lang="is-IS" smtClean="0"/>
              <a:t>‹#›</a:t>
            </a:fld>
            <a:endParaRPr lang="is-IS"/>
          </a:p>
        </p:txBody>
      </p:sp>
    </p:spTree>
    <p:extLst>
      <p:ext uri="{BB962C8B-B14F-4D97-AF65-F5344CB8AC3E}">
        <p14:creationId xmlns:p14="http://schemas.microsoft.com/office/powerpoint/2010/main" val="1152283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ill og lóðréttur texti">
    <p:spTree>
      <p:nvGrpSpPr>
        <p:cNvPr id="1" name=""/>
        <p:cNvGrpSpPr/>
        <p:nvPr/>
      </p:nvGrpSpPr>
      <p:grpSpPr>
        <a:xfrm>
          <a:off x="0" y="0"/>
          <a:ext cx="0" cy="0"/>
          <a:chOff x="0" y="0"/>
          <a:chExt cx="0" cy="0"/>
        </a:xfrm>
      </p:grpSpPr>
      <p:sp>
        <p:nvSpPr>
          <p:cNvPr id="2" name="Titill 1"/>
          <p:cNvSpPr>
            <a:spLocks noGrp="1"/>
          </p:cNvSpPr>
          <p:nvPr>
            <p:ph type="title"/>
          </p:nvPr>
        </p:nvSpPr>
        <p:spPr/>
        <p:txBody>
          <a:bodyPr/>
          <a:lstStyle/>
          <a:p>
            <a:r>
              <a:rPr lang="is-IS" smtClean="0"/>
              <a:t>Smelltu til að breyta stíl aðaltitils</a:t>
            </a:r>
            <a:endParaRPr lang="is-IS"/>
          </a:p>
        </p:txBody>
      </p:sp>
      <p:sp>
        <p:nvSpPr>
          <p:cNvPr id="3" name="Staðgengill lárétts texta 2"/>
          <p:cNvSpPr>
            <a:spLocks noGrp="1"/>
          </p:cNvSpPr>
          <p:nvPr>
            <p:ph type="body" orient="vert" idx="1"/>
          </p:nvPr>
        </p:nvSpPr>
        <p:spPr/>
        <p:txBody>
          <a:bodyPr vert="eaVert"/>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4" name="Dagsetningarstaðgengill 3"/>
          <p:cNvSpPr>
            <a:spLocks noGrp="1"/>
          </p:cNvSpPr>
          <p:nvPr>
            <p:ph type="dt" sz="half" idx="10"/>
          </p:nvPr>
        </p:nvSpPr>
        <p:spPr/>
        <p:txBody>
          <a:bodyPr/>
          <a:lstStyle/>
          <a:p>
            <a:fld id="{FBF716E2-76DA-4546-8789-AC0882BFC5B8}" type="datetimeFigureOut">
              <a:rPr lang="is-IS" smtClean="0"/>
              <a:t>26.9.2013</a:t>
            </a:fld>
            <a:endParaRPr lang="is-IS"/>
          </a:p>
        </p:txBody>
      </p:sp>
      <p:sp>
        <p:nvSpPr>
          <p:cNvPr id="5" name="Síðufótarstaðgengill 4"/>
          <p:cNvSpPr>
            <a:spLocks noGrp="1"/>
          </p:cNvSpPr>
          <p:nvPr>
            <p:ph type="ftr" sz="quarter" idx="11"/>
          </p:nvPr>
        </p:nvSpPr>
        <p:spPr/>
        <p:txBody>
          <a:bodyPr/>
          <a:lstStyle/>
          <a:p>
            <a:endParaRPr lang="is-IS"/>
          </a:p>
        </p:txBody>
      </p:sp>
      <p:sp>
        <p:nvSpPr>
          <p:cNvPr id="6" name="Skyggnunúmersstaðgengill 5"/>
          <p:cNvSpPr>
            <a:spLocks noGrp="1"/>
          </p:cNvSpPr>
          <p:nvPr>
            <p:ph type="sldNum" sz="quarter" idx="12"/>
          </p:nvPr>
        </p:nvSpPr>
        <p:spPr/>
        <p:txBody>
          <a:bodyPr/>
          <a:lstStyle/>
          <a:p>
            <a:fld id="{E13D6896-957F-4885-932A-FA881925B815}" type="slidenum">
              <a:rPr lang="is-IS" smtClean="0"/>
              <a:t>‹#›</a:t>
            </a:fld>
            <a:endParaRPr lang="is-IS"/>
          </a:p>
        </p:txBody>
      </p:sp>
    </p:spTree>
    <p:extLst>
      <p:ext uri="{BB962C8B-B14F-4D97-AF65-F5344CB8AC3E}">
        <p14:creationId xmlns:p14="http://schemas.microsoft.com/office/powerpoint/2010/main" val="2757770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óðréttur titill og texti">
    <p:spTree>
      <p:nvGrpSpPr>
        <p:cNvPr id="1" name=""/>
        <p:cNvGrpSpPr/>
        <p:nvPr/>
      </p:nvGrpSpPr>
      <p:grpSpPr>
        <a:xfrm>
          <a:off x="0" y="0"/>
          <a:ext cx="0" cy="0"/>
          <a:chOff x="0" y="0"/>
          <a:chExt cx="0" cy="0"/>
        </a:xfrm>
      </p:grpSpPr>
      <p:sp>
        <p:nvSpPr>
          <p:cNvPr id="2" name="Lóðréttur titill 1"/>
          <p:cNvSpPr>
            <a:spLocks noGrp="1"/>
          </p:cNvSpPr>
          <p:nvPr>
            <p:ph type="title" orient="vert"/>
          </p:nvPr>
        </p:nvSpPr>
        <p:spPr>
          <a:xfrm>
            <a:off x="6629400" y="274638"/>
            <a:ext cx="2057400" cy="5851525"/>
          </a:xfrm>
        </p:spPr>
        <p:txBody>
          <a:bodyPr vert="eaVert"/>
          <a:lstStyle/>
          <a:p>
            <a:r>
              <a:rPr lang="is-IS" smtClean="0"/>
              <a:t>Smelltu til að breyta stíl aðaltitils</a:t>
            </a:r>
            <a:endParaRPr lang="is-IS"/>
          </a:p>
        </p:txBody>
      </p:sp>
      <p:sp>
        <p:nvSpPr>
          <p:cNvPr id="3" name="Staðgengill lárétts texta 2"/>
          <p:cNvSpPr>
            <a:spLocks noGrp="1"/>
          </p:cNvSpPr>
          <p:nvPr>
            <p:ph type="body" orient="vert" idx="1"/>
          </p:nvPr>
        </p:nvSpPr>
        <p:spPr>
          <a:xfrm>
            <a:off x="457200" y="274638"/>
            <a:ext cx="6019800" cy="5851525"/>
          </a:xfrm>
        </p:spPr>
        <p:txBody>
          <a:bodyPr vert="eaVert"/>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4" name="Dagsetningarstaðgengill 3"/>
          <p:cNvSpPr>
            <a:spLocks noGrp="1"/>
          </p:cNvSpPr>
          <p:nvPr>
            <p:ph type="dt" sz="half" idx="10"/>
          </p:nvPr>
        </p:nvSpPr>
        <p:spPr/>
        <p:txBody>
          <a:bodyPr/>
          <a:lstStyle/>
          <a:p>
            <a:fld id="{FBF716E2-76DA-4546-8789-AC0882BFC5B8}" type="datetimeFigureOut">
              <a:rPr lang="is-IS" smtClean="0"/>
              <a:t>26.9.2013</a:t>
            </a:fld>
            <a:endParaRPr lang="is-IS"/>
          </a:p>
        </p:txBody>
      </p:sp>
      <p:sp>
        <p:nvSpPr>
          <p:cNvPr id="5" name="Síðufótarstaðgengill 4"/>
          <p:cNvSpPr>
            <a:spLocks noGrp="1"/>
          </p:cNvSpPr>
          <p:nvPr>
            <p:ph type="ftr" sz="quarter" idx="11"/>
          </p:nvPr>
        </p:nvSpPr>
        <p:spPr/>
        <p:txBody>
          <a:bodyPr/>
          <a:lstStyle/>
          <a:p>
            <a:endParaRPr lang="is-IS"/>
          </a:p>
        </p:txBody>
      </p:sp>
      <p:sp>
        <p:nvSpPr>
          <p:cNvPr id="6" name="Skyggnunúmersstaðgengill 5"/>
          <p:cNvSpPr>
            <a:spLocks noGrp="1"/>
          </p:cNvSpPr>
          <p:nvPr>
            <p:ph type="sldNum" sz="quarter" idx="12"/>
          </p:nvPr>
        </p:nvSpPr>
        <p:spPr/>
        <p:txBody>
          <a:bodyPr/>
          <a:lstStyle/>
          <a:p>
            <a:fld id="{E13D6896-957F-4885-932A-FA881925B815}" type="slidenum">
              <a:rPr lang="is-IS" smtClean="0"/>
              <a:t>‹#›</a:t>
            </a:fld>
            <a:endParaRPr lang="is-IS"/>
          </a:p>
        </p:txBody>
      </p:sp>
    </p:spTree>
    <p:extLst>
      <p:ext uri="{BB962C8B-B14F-4D97-AF65-F5344CB8AC3E}">
        <p14:creationId xmlns:p14="http://schemas.microsoft.com/office/powerpoint/2010/main" val="448280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ill og efni">
    <p:spTree>
      <p:nvGrpSpPr>
        <p:cNvPr id="1" name=""/>
        <p:cNvGrpSpPr/>
        <p:nvPr/>
      </p:nvGrpSpPr>
      <p:grpSpPr>
        <a:xfrm>
          <a:off x="0" y="0"/>
          <a:ext cx="0" cy="0"/>
          <a:chOff x="0" y="0"/>
          <a:chExt cx="0" cy="0"/>
        </a:xfrm>
      </p:grpSpPr>
      <p:sp>
        <p:nvSpPr>
          <p:cNvPr id="2" name="Titill 1"/>
          <p:cNvSpPr>
            <a:spLocks noGrp="1"/>
          </p:cNvSpPr>
          <p:nvPr>
            <p:ph type="title"/>
          </p:nvPr>
        </p:nvSpPr>
        <p:spPr/>
        <p:txBody>
          <a:bodyPr/>
          <a:lstStyle/>
          <a:p>
            <a:r>
              <a:rPr lang="is-IS" smtClean="0"/>
              <a:t>Smelltu til að breyta stíl aðaltitils</a:t>
            </a:r>
            <a:endParaRPr lang="is-IS"/>
          </a:p>
        </p:txBody>
      </p:sp>
      <p:sp>
        <p:nvSpPr>
          <p:cNvPr id="3" name="Staðgengill efnis 2"/>
          <p:cNvSpPr>
            <a:spLocks noGrp="1"/>
          </p:cNvSpPr>
          <p:nvPr>
            <p:ph idx="1"/>
          </p:nvPr>
        </p:nvSpPr>
        <p:spPr/>
        <p:txBody>
          <a:bodyPr/>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4" name="Dagsetningarstaðgengill 3"/>
          <p:cNvSpPr>
            <a:spLocks noGrp="1"/>
          </p:cNvSpPr>
          <p:nvPr>
            <p:ph type="dt" sz="half" idx="10"/>
          </p:nvPr>
        </p:nvSpPr>
        <p:spPr/>
        <p:txBody>
          <a:bodyPr/>
          <a:lstStyle/>
          <a:p>
            <a:fld id="{FBF716E2-76DA-4546-8789-AC0882BFC5B8}" type="datetimeFigureOut">
              <a:rPr lang="is-IS" smtClean="0"/>
              <a:t>26.9.2013</a:t>
            </a:fld>
            <a:endParaRPr lang="is-IS"/>
          </a:p>
        </p:txBody>
      </p:sp>
      <p:sp>
        <p:nvSpPr>
          <p:cNvPr id="5" name="Síðufótarstaðgengill 4"/>
          <p:cNvSpPr>
            <a:spLocks noGrp="1"/>
          </p:cNvSpPr>
          <p:nvPr>
            <p:ph type="ftr" sz="quarter" idx="11"/>
          </p:nvPr>
        </p:nvSpPr>
        <p:spPr/>
        <p:txBody>
          <a:bodyPr/>
          <a:lstStyle/>
          <a:p>
            <a:endParaRPr lang="is-IS"/>
          </a:p>
        </p:txBody>
      </p:sp>
      <p:sp>
        <p:nvSpPr>
          <p:cNvPr id="6" name="Skyggnunúmersstaðgengill 5"/>
          <p:cNvSpPr>
            <a:spLocks noGrp="1"/>
          </p:cNvSpPr>
          <p:nvPr>
            <p:ph type="sldNum" sz="quarter" idx="12"/>
          </p:nvPr>
        </p:nvSpPr>
        <p:spPr/>
        <p:txBody>
          <a:bodyPr/>
          <a:lstStyle/>
          <a:p>
            <a:fld id="{E13D6896-957F-4885-932A-FA881925B815}" type="slidenum">
              <a:rPr lang="is-IS" smtClean="0"/>
              <a:t>‹#›</a:t>
            </a:fld>
            <a:endParaRPr lang="is-IS"/>
          </a:p>
        </p:txBody>
      </p:sp>
    </p:spTree>
    <p:extLst>
      <p:ext uri="{BB962C8B-B14F-4D97-AF65-F5344CB8AC3E}">
        <p14:creationId xmlns:p14="http://schemas.microsoft.com/office/powerpoint/2010/main" val="235517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Kaflafyrirsögn">
    <p:spTree>
      <p:nvGrpSpPr>
        <p:cNvPr id="1" name=""/>
        <p:cNvGrpSpPr/>
        <p:nvPr/>
      </p:nvGrpSpPr>
      <p:grpSpPr>
        <a:xfrm>
          <a:off x="0" y="0"/>
          <a:ext cx="0" cy="0"/>
          <a:chOff x="0" y="0"/>
          <a:chExt cx="0" cy="0"/>
        </a:xfrm>
      </p:grpSpPr>
      <p:sp>
        <p:nvSpPr>
          <p:cNvPr id="2" name="Titill 1"/>
          <p:cNvSpPr>
            <a:spLocks noGrp="1"/>
          </p:cNvSpPr>
          <p:nvPr>
            <p:ph type="title"/>
          </p:nvPr>
        </p:nvSpPr>
        <p:spPr>
          <a:xfrm>
            <a:off x="722313" y="4406900"/>
            <a:ext cx="7772400" cy="1362075"/>
          </a:xfrm>
        </p:spPr>
        <p:txBody>
          <a:bodyPr anchor="t"/>
          <a:lstStyle>
            <a:lvl1pPr algn="l">
              <a:defRPr sz="4000" b="1" cap="all"/>
            </a:lvl1pPr>
          </a:lstStyle>
          <a:p>
            <a:r>
              <a:rPr lang="is-IS" smtClean="0"/>
              <a:t>Smelltu til að breyta stíl aðaltitils</a:t>
            </a:r>
            <a:endParaRPr lang="is-IS"/>
          </a:p>
        </p:txBody>
      </p:sp>
      <p:sp>
        <p:nvSpPr>
          <p:cNvPr id="3" name="Textastaðgengill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s-IS" smtClean="0"/>
              <a:t>Smelltu til að breyta stílum aðaltexta</a:t>
            </a:r>
          </a:p>
        </p:txBody>
      </p:sp>
      <p:sp>
        <p:nvSpPr>
          <p:cNvPr id="4" name="Dagsetningarstaðgengill 3"/>
          <p:cNvSpPr>
            <a:spLocks noGrp="1"/>
          </p:cNvSpPr>
          <p:nvPr>
            <p:ph type="dt" sz="half" idx="10"/>
          </p:nvPr>
        </p:nvSpPr>
        <p:spPr/>
        <p:txBody>
          <a:bodyPr/>
          <a:lstStyle/>
          <a:p>
            <a:fld id="{FBF716E2-76DA-4546-8789-AC0882BFC5B8}" type="datetimeFigureOut">
              <a:rPr lang="is-IS" smtClean="0"/>
              <a:t>26.9.2013</a:t>
            </a:fld>
            <a:endParaRPr lang="is-IS"/>
          </a:p>
        </p:txBody>
      </p:sp>
      <p:sp>
        <p:nvSpPr>
          <p:cNvPr id="5" name="Síðufótarstaðgengill 4"/>
          <p:cNvSpPr>
            <a:spLocks noGrp="1"/>
          </p:cNvSpPr>
          <p:nvPr>
            <p:ph type="ftr" sz="quarter" idx="11"/>
          </p:nvPr>
        </p:nvSpPr>
        <p:spPr/>
        <p:txBody>
          <a:bodyPr/>
          <a:lstStyle/>
          <a:p>
            <a:endParaRPr lang="is-IS"/>
          </a:p>
        </p:txBody>
      </p:sp>
      <p:sp>
        <p:nvSpPr>
          <p:cNvPr id="6" name="Skyggnunúmersstaðgengill 5"/>
          <p:cNvSpPr>
            <a:spLocks noGrp="1"/>
          </p:cNvSpPr>
          <p:nvPr>
            <p:ph type="sldNum" sz="quarter" idx="12"/>
          </p:nvPr>
        </p:nvSpPr>
        <p:spPr/>
        <p:txBody>
          <a:bodyPr/>
          <a:lstStyle/>
          <a:p>
            <a:fld id="{E13D6896-957F-4885-932A-FA881925B815}" type="slidenum">
              <a:rPr lang="is-IS" smtClean="0"/>
              <a:t>‹#›</a:t>
            </a:fld>
            <a:endParaRPr lang="is-IS"/>
          </a:p>
        </p:txBody>
      </p:sp>
    </p:spTree>
    <p:extLst>
      <p:ext uri="{BB962C8B-B14F-4D97-AF65-F5344CB8AC3E}">
        <p14:creationId xmlns:p14="http://schemas.microsoft.com/office/powerpoint/2010/main" val="1901576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ö efnisatriði">
    <p:spTree>
      <p:nvGrpSpPr>
        <p:cNvPr id="1" name=""/>
        <p:cNvGrpSpPr/>
        <p:nvPr/>
      </p:nvGrpSpPr>
      <p:grpSpPr>
        <a:xfrm>
          <a:off x="0" y="0"/>
          <a:ext cx="0" cy="0"/>
          <a:chOff x="0" y="0"/>
          <a:chExt cx="0" cy="0"/>
        </a:xfrm>
      </p:grpSpPr>
      <p:sp>
        <p:nvSpPr>
          <p:cNvPr id="2" name="Titill 1"/>
          <p:cNvSpPr>
            <a:spLocks noGrp="1"/>
          </p:cNvSpPr>
          <p:nvPr>
            <p:ph type="title"/>
          </p:nvPr>
        </p:nvSpPr>
        <p:spPr/>
        <p:txBody>
          <a:bodyPr/>
          <a:lstStyle/>
          <a:p>
            <a:r>
              <a:rPr lang="is-IS" smtClean="0"/>
              <a:t>Smelltu til að breyta stíl aðaltitils</a:t>
            </a:r>
            <a:endParaRPr lang="is-IS"/>
          </a:p>
        </p:txBody>
      </p:sp>
      <p:sp>
        <p:nvSpPr>
          <p:cNvPr id="3" name="Staðgengill efni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4" name="Staðgengill efni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5" name="Dagsetningarstaðgengill 4"/>
          <p:cNvSpPr>
            <a:spLocks noGrp="1"/>
          </p:cNvSpPr>
          <p:nvPr>
            <p:ph type="dt" sz="half" idx="10"/>
          </p:nvPr>
        </p:nvSpPr>
        <p:spPr/>
        <p:txBody>
          <a:bodyPr/>
          <a:lstStyle/>
          <a:p>
            <a:fld id="{FBF716E2-76DA-4546-8789-AC0882BFC5B8}" type="datetimeFigureOut">
              <a:rPr lang="is-IS" smtClean="0"/>
              <a:t>26.9.2013</a:t>
            </a:fld>
            <a:endParaRPr lang="is-IS"/>
          </a:p>
        </p:txBody>
      </p:sp>
      <p:sp>
        <p:nvSpPr>
          <p:cNvPr id="6" name="Síðufótarstaðgengill 5"/>
          <p:cNvSpPr>
            <a:spLocks noGrp="1"/>
          </p:cNvSpPr>
          <p:nvPr>
            <p:ph type="ftr" sz="quarter" idx="11"/>
          </p:nvPr>
        </p:nvSpPr>
        <p:spPr/>
        <p:txBody>
          <a:bodyPr/>
          <a:lstStyle/>
          <a:p>
            <a:endParaRPr lang="is-IS"/>
          </a:p>
        </p:txBody>
      </p:sp>
      <p:sp>
        <p:nvSpPr>
          <p:cNvPr id="7" name="Skyggnunúmersstaðgengill 6"/>
          <p:cNvSpPr>
            <a:spLocks noGrp="1"/>
          </p:cNvSpPr>
          <p:nvPr>
            <p:ph type="sldNum" sz="quarter" idx="12"/>
          </p:nvPr>
        </p:nvSpPr>
        <p:spPr/>
        <p:txBody>
          <a:bodyPr/>
          <a:lstStyle/>
          <a:p>
            <a:fld id="{E13D6896-957F-4885-932A-FA881925B815}" type="slidenum">
              <a:rPr lang="is-IS" smtClean="0"/>
              <a:t>‹#›</a:t>
            </a:fld>
            <a:endParaRPr lang="is-IS"/>
          </a:p>
        </p:txBody>
      </p:sp>
    </p:spTree>
    <p:extLst>
      <p:ext uri="{BB962C8B-B14F-4D97-AF65-F5344CB8AC3E}">
        <p14:creationId xmlns:p14="http://schemas.microsoft.com/office/powerpoint/2010/main" val="3901825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anburður">
    <p:spTree>
      <p:nvGrpSpPr>
        <p:cNvPr id="1" name=""/>
        <p:cNvGrpSpPr/>
        <p:nvPr/>
      </p:nvGrpSpPr>
      <p:grpSpPr>
        <a:xfrm>
          <a:off x="0" y="0"/>
          <a:ext cx="0" cy="0"/>
          <a:chOff x="0" y="0"/>
          <a:chExt cx="0" cy="0"/>
        </a:xfrm>
      </p:grpSpPr>
      <p:sp>
        <p:nvSpPr>
          <p:cNvPr id="2" name="Titill 1"/>
          <p:cNvSpPr>
            <a:spLocks noGrp="1"/>
          </p:cNvSpPr>
          <p:nvPr>
            <p:ph type="title"/>
          </p:nvPr>
        </p:nvSpPr>
        <p:spPr/>
        <p:txBody>
          <a:bodyPr/>
          <a:lstStyle>
            <a:lvl1pPr>
              <a:defRPr/>
            </a:lvl1pPr>
          </a:lstStyle>
          <a:p>
            <a:r>
              <a:rPr lang="is-IS" smtClean="0"/>
              <a:t>Smelltu til að breyta stíl aðaltitils</a:t>
            </a:r>
            <a:endParaRPr lang="is-IS"/>
          </a:p>
        </p:txBody>
      </p:sp>
      <p:sp>
        <p:nvSpPr>
          <p:cNvPr id="3" name="Textastaðgengill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s-IS" smtClean="0"/>
              <a:t>Smelltu til að breyta stílum aðaltexta</a:t>
            </a:r>
          </a:p>
        </p:txBody>
      </p:sp>
      <p:sp>
        <p:nvSpPr>
          <p:cNvPr id="4" name="Staðgengill efni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5" name="Textastaðgengill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s-IS" smtClean="0"/>
              <a:t>Smelltu til að breyta stílum aðaltexta</a:t>
            </a:r>
          </a:p>
        </p:txBody>
      </p:sp>
      <p:sp>
        <p:nvSpPr>
          <p:cNvPr id="6" name="Staðgengill efni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7" name="Dagsetningarstaðgengill 6"/>
          <p:cNvSpPr>
            <a:spLocks noGrp="1"/>
          </p:cNvSpPr>
          <p:nvPr>
            <p:ph type="dt" sz="half" idx="10"/>
          </p:nvPr>
        </p:nvSpPr>
        <p:spPr/>
        <p:txBody>
          <a:bodyPr/>
          <a:lstStyle/>
          <a:p>
            <a:fld id="{FBF716E2-76DA-4546-8789-AC0882BFC5B8}" type="datetimeFigureOut">
              <a:rPr lang="is-IS" smtClean="0"/>
              <a:t>26.9.2013</a:t>
            </a:fld>
            <a:endParaRPr lang="is-IS"/>
          </a:p>
        </p:txBody>
      </p:sp>
      <p:sp>
        <p:nvSpPr>
          <p:cNvPr id="8" name="Síðufótarstaðgengill 7"/>
          <p:cNvSpPr>
            <a:spLocks noGrp="1"/>
          </p:cNvSpPr>
          <p:nvPr>
            <p:ph type="ftr" sz="quarter" idx="11"/>
          </p:nvPr>
        </p:nvSpPr>
        <p:spPr/>
        <p:txBody>
          <a:bodyPr/>
          <a:lstStyle/>
          <a:p>
            <a:endParaRPr lang="is-IS"/>
          </a:p>
        </p:txBody>
      </p:sp>
      <p:sp>
        <p:nvSpPr>
          <p:cNvPr id="9" name="Skyggnunúmersstaðgengill 8"/>
          <p:cNvSpPr>
            <a:spLocks noGrp="1"/>
          </p:cNvSpPr>
          <p:nvPr>
            <p:ph type="sldNum" sz="quarter" idx="12"/>
          </p:nvPr>
        </p:nvSpPr>
        <p:spPr/>
        <p:txBody>
          <a:bodyPr/>
          <a:lstStyle/>
          <a:p>
            <a:fld id="{E13D6896-957F-4885-932A-FA881925B815}" type="slidenum">
              <a:rPr lang="is-IS" smtClean="0"/>
              <a:t>‹#›</a:t>
            </a:fld>
            <a:endParaRPr lang="is-IS"/>
          </a:p>
        </p:txBody>
      </p:sp>
    </p:spTree>
    <p:extLst>
      <p:ext uri="{BB962C8B-B14F-4D97-AF65-F5344CB8AC3E}">
        <p14:creationId xmlns:p14="http://schemas.microsoft.com/office/powerpoint/2010/main" val="3079316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ðeins titill">
    <p:spTree>
      <p:nvGrpSpPr>
        <p:cNvPr id="1" name=""/>
        <p:cNvGrpSpPr/>
        <p:nvPr/>
      </p:nvGrpSpPr>
      <p:grpSpPr>
        <a:xfrm>
          <a:off x="0" y="0"/>
          <a:ext cx="0" cy="0"/>
          <a:chOff x="0" y="0"/>
          <a:chExt cx="0" cy="0"/>
        </a:xfrm>
      </p:grpSpPr>
      <p:sp>
        <p:nvSpPr>
          <p:cNvPr id="2" name="Titill 1"/>
          <p:cNvSpPr>
            <a:spLocks noGrp="1"/>
          </p:cNvSpPr>
          <p:nvPr>
            <p:ph type="title"/>
          </p:nvPr>
        </p:nvSpPr>
        <p:spPr/>
        <p:txBody>
          <a:bodyPr/>
          <a:lstStyle/>
          <a:p>
            <a:r>
              <a:rPr lang="is-IS" smtClean="0"/>
              <a:t>Smelltu til að breyta stíl aðaltitils</a:t>
            </a:r>
            <a:endParaRPr lang="is-IS"/>
          </a:p>
        </p:txBody>
      </p:sp>
      <p:sp>
        <p:nvSpPr>
          <p:cNvPr id="3" name="Dagsetningarstaðgengill 2"/>
          <p:cNvSpPr>
            <a:spLocks noGrp="1"/>
          </p:cNvSpPr>
          <p:nvPr>
            <p:ph type="dt" sz="half" idx="10"/>
          </p:nvPr>
        </p:nvSpPr>
        <p:spPr/>
        <p:txBody>
          <a:bodyPr/>
          <a:lstStyle/>
          <a:p>
            <a:fld id="{FBF716E2-76DA-4546-8789-AC0882BFC5B8}" type="datetimeFigureOut">
              <a:rPr lang="is-IS" smtClean="0"/>
              <a:t>26.9.2013</a:t>
            </a:fld>
            <a:endParaRPr lang="is-IS"/>
          </a:p>
        </p:txBody>
      </p:sp>
      <p:sp>
        <p:nvSpPr>
          <p:cNvPr id="4" name="Síðufótarstaðgengill 3"/>
          <p:cNvSpPr>
            <a:spLocks noGrp="1"/>
          </p:cNvSpPr>
          <p:nvPr>
            <p:ph type="ftr" sz="quarter" idx="11"/>
          </p:nvPr>
        </p:nvSpPr>
        <p:spPr/>
        <p:txBody>
          <a:bodyPr/>
          <a:lstStyle/>
          <a:p>
            <a:endParaRPr lang="is-IS"/>
          </a:p>
        </p:txBody>
      </p:sp>
      <p:sp>
        <p:nvSpPr>
          <p:cNvPr id="5" name="Skyggnunúmersstaðgengill 4"/>
          <p:cNvSpPr>
            <a:spLocks noGrp="1"/>
          </p:cNvSpPr>
          <p:nvPr>
            <p:ph type="sldNum" sz="quarter" idx="12"/>
          </p:nvPr>
        </p:nvSpPr>
        <p:spPr/>
        <p:txBody>
          <a:bodyPr/>
          <a:lstStyle/>
          <a:p>
            <a:fld id="{E13D6896-957F-4885-932A-FA881925B815}" type="slidenum">
              <a:rPr lang="is-IS" smtClean="0"/>
              <a:t>‹#›</a:t>
            </a:fld>
            <a:endParaRPr lang="is-IS"/>
          </a:p>
        </p:txBody>
      </p:sp>
    </p:spTree>
    <p:extLst>
      <p:ext uri="{BB962C8B-B14F-4D97-AF65-F5344CB8AC3E}">
        <p14:creationId xmlns:p14="http://schemas.microsoft.com/office/powerpoint/2010/main" val="2938118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Autt">
    <p:spTree>
      <p:nvGrpSpPr>
        <p:cNvPr id="1" name=""/>
        <p:cNvGrpSpPr/>
        <p:nvPr/>
      </p:nvGrpSpPr>
      <p:grpSpPr>
        <a:xfrm>
          <a:off x="0" y="0"/>
          <a:ext cx="0" cy="0"/>
          <a:chOff x="0" y="0"/>
          <a:chExt cx="0" cy="0"/>
        </a:xfrm>
      </p:grpSpPr>
      <p:sp>
        <p:nvSpPr>
          <p:cNvPr id="2" name="Dagsetningarstaðgengill 1"/>
          <p:cNvSpPr>
            <a:spLocks noGrp="1"/>
          </p:cNvSpPr>
          <p:nvPr>
            <p:ph type="dt" sz="half" idx="10"/>
          </p:nvPr>
        </p:nvSpPr>
        <p:spPr/>
        <p:txBody>
          <a:bodyPr/>
          <a:lstStyle/>
          <a:p>
            <a:fld id="{FBF716E2-76DA-4546-8789-AC0882BFC5B8}" type="datetimeFigureOut">
              <a:rPr lang="is-IS" smtClean="0"/>
              <a:t>26.9.2013</a:t>
            </a:fld>
            <a:endParaRPr lang="is-IS"/>
          </a:p>
        </p:txBody>
      </p:sp>
      <p:sp>
        <p:nvSpPr>
          <p:cNvPr id="3" name="Síðufótarstaðgengill 2"/>
          <p:cNvSpPr>
            <a:spLocks noGrp="1"/>
          </p:cNvSpPr>
          <p:nvPr>
            <p:ph type="ftr" sz="quarter" idx="11"/>
          </p:nvPr>
        </p:nvSpPr>
        <p:spPr/>
        <p:txBody>
          <a:bodyPr/>
          <a:lstStyle/>
          <a:p>
            <a:endParaRPr lang="is-IS"/>
          </a:p>
        </p:txBody>
      </p:sp>
      <p:sp>
        <p:nvSpPr>
          <p:cNvPr id="4" name="Skyggnunúmersstaðgengill 3"/>
          <p:cNvSpPr>
            <a:spLocks noGrp="1"/>
          </p:cNvSpPr>
          <p:nvPr>
            <p:ph type="sldNum" sz="quarter" idx="12"/>
          </p:nvPr>
        </p:nvSpPr>
        <p:spPr/>
        <p:txBody>
          <a:bodyPr/>
          <a:lstStyle/>
          <a:p>
            <a:fld id="{E13D6896-957F-4885-932A-FA881925B815}" type="slidenum">
              <a:rPr lang="is-IS" smtClean="0"/>
              <a:t>‹#›</a:t>
            </a:fld>
            <a:endParaRPr lang="is-IS"/>
          </a:p>
        </p:txBody>
      </p:sp>
    </p:spTree>
    <p:extLst>
      <p:ext uri="{BB962C8B-B14F-4D97-AF65-F5344CB8AC3E}">
        <p14:creationId xmlns:p14="http://schemas.microsoft.com/office/powerpoint/2010/main" val="1116035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Efni með skýringartexta">
    <p:spTree>
      <p:nvGrpSpPr>
        <p:cNvPr id="1" name=""/>
        <p:cNvGrpSpPr/>
        <p:nvPr/>
      </p:nvGrpSpPr>
      <p:grpSpPr>
        <a:xfrm>
          <a:off x="0" y="0"/>
          <a:ext cx="0" cy="0"/>
          <a:chOff x="0" y="0"/>
          <a:chExt cx="0" cy="0"/>
        </a:xfrm>
      </p:grpSpPr>
      <p:sp>
        <p:nvSpPr>
          <p:cNvPr id="2" name="Titill 1"/>
          <p:cNvSpPr>
            <a:spLocks noGrp="1"/>
          </p:cNvSpPr>
          <p:nvPr>
            <p:ph type="title"/>
          </p:nvPr>
        </p:nvSpPr>
        <p:spPr>
          <a:xfrm>
            <a:off x="457200" y="273050"/>
            <a:ext cx="3008313" cy="1162050"/>
          </a:xfrm>
        </p:spPr>
        <p:txBody>
          <a:bodyPr anchor="b"/>
          <a:lstStyle>
            <a:lvl1pPr algn="l">
              <a:defRPr sz="2000" b="1"/>
            </a:lvl1pPr>
          </a:lstStyle>
          <a:p>
            <a:r>
              <a:rPr lang="is-IS" smtClean="0"/>
              <a:t>Smelltu til að breyta stíl aðaltitils</a:t>
            </a:r>
            <a:endParaRPr lang="is-IS"/>
          </a:p>
        </p:txBody>
      </p:sp>
      <p:sp>
        <p:nvSpPr>
          <p:cNvPr id="3" name="Staðgengill efni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4" name="Textastaðgengill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s-IS" smtClean="0"/>
              <a:t>Smelltu til að breyta stílum aðaltexta</a:t>
            </a:r>
          </a:p>
        </p:txBody>
      </p:sp>
      <p:sp>
        <p:nvSpPr>
          <p:cNvPr id="5" name="Dagsetningarstaðgengill 4"/>
          <p:cNvSpPr>
            <a:spLocks noGrp="1"/>
          </p:cNvSpPr>
          <p:nvPr>
            <p:ph type="dt" sz="half" idx="10"/>
          </p:nvPr>
        </p:nvSpPr>
        <p:spPr/>
        <p:txBody>
          <a:bodyPr/>
          <a:lstStyle/>
          <a:p>
            <a:fld id="{FBF716E2-76DA-4546-8789-AC0882BFC5B8}" type="datetimeFigureOut">
              <a:rPr lang="is-IS" smtClean="0"/>
              <a:t>26.9.2013</a:t>
            </a:fld>
            <a:endParaRPr lang="is-IS"/>
          </a:p>
        </p:txBody>
      </p:sp>
      <p:sp>
        <p:nvSpPr>
          <p:cNvPr id="6" name="Síðufótarstaðgengill 5"/>
          <p:cNvSpPr>
            <a:spLocks noGrp="1"/>
          </p:cNvSpPr>
          <p:nvPr>
            <p:ph type="ftr" sz="quarter" idx="11"/>
          </p:nvPr>
        </p:nvSpPr>
        <p:spPr/>
        <p:txBody>
          <a:bodyPr/>
          <a:lstStyle/>
          <a:p>
            <a:endParaRPr lang="is-IS"/>
          </a:p>
        </p:txBody>
      </p:sp>
      <p:sp>
        <p:nvSpPr>
          <p:cNvPr id="7" name="Skyggnunúmersstaðgengill 6"/>
          <p:cNvSpPr>
            <a:spLocks noGrp="1"/>
          </p:cNvSpPr>
          <p:nvPr>
            <p:ph type="sldNum" sz="quarter" idx="12"/>
          </p:nvPr>
        </p:nvSpPr>
        <p:spPr/>
        <p:txBody>
          <a:bodyPr/>
          <a:lstStyle/>
          <a:p>
            <a:fld id="{E13D6896-957F-4885-932A-FA881925B815}" type="slidenum">
              <a:rPr lang="is-IS" smtClean="0"/>
              <a:t>‹#›</a:t>
            </a:fld>
            <a:endParaRPr lang="is-IS"/>
          </a:p>
        </p:txBody>
      </p:sp>
    </p:spTree>
    <p:extLst>
      <p:ext uri="{BB962C8B-B14F-4D97-AF65-F5344CB8AC3E}">
        <p14:creationId xmlns:p14="http://schemas.microsoft.com/office/powerpoint/2010/main" val="3317169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Mynd með skýringartexta">
    <p:spTree>
      <p:nvGrpSpPr>
        <p:cNvPr id="1" name=""/>
        <p:cNvGrpSpPr/>
        <p:nvPr/>
      </p:nvGrpSpPr>
      <p:grpSpPr>
        <a:xfrm>
          <a:off x="0" y="0"/>
          <a:ext cx="0" cy="0"/>
          <a:chOff x="0" y="0"/>
          <a:chExt cx="0" cy="0"/>
        </a:xfrm>
      </p:grpSpPr>
      <p:sp>
        <p:nvSpPr>
          <p:cNvPr id="2" name="Titill 1"/>
          <p:cNvSpPr>
            <a:spLocks noGrp="1"/>
          </p:cNvSpPr>
          <p:nvPr>
            <p:ph type="title"/>
          </p:nvPr>
        </p:nvSpPr>
        <p:spPr>
          <a:xfrm>
            <a:off x="1792288" y="4800600"/>
            <a:ext cx="5486400" cy="566738"/>
          </a:xfrm>
        </p:spPr>
        <p:txBody>
          <a:bodyPr anchor="b"/>
          <a:lstStyle>
            <a:lvl1pPr algn="l">
              <a:defRPr sz="2000" b="1"/>
            </a:lvl1pPr>
          </a:lstStyle>
          <a:p>
            <a:r>
              <a:rPr lang="is-IS" smtClean="0"/>
              <a:t>Smelltu til að breyta stíl aðaltitils</a:t>
            </a:r>
            <a:endParaRPr lang="is-IS"/>
          </a:p>
        </p:txBody>
      </p:sp>
      <p:sp>
        <p:nvSpPr>
          <p:cNvPr id="3" name="Myndastaðgengill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s-IS"/>
          </a:p>
        </p:txBody>
      </p:sp>
      <p:sp>
        <p:nvSpPr>
          <p:cNvPr id="4" name="Textastaðgengill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s-IS" smtClean="0"/>
              <a:t>Smelltu til að breyta stílum aðaltexta</a:t>
            </a:r>
          </a:p>
        </p:txBody>
      </p:sp>
      <p:sp>
        <p:nvSpPr>
          <p:cNvPr id="5" name="Dagsetningarstaðgengill 4"/>
          <p:cNvSpPr>
            <a:spLocks noGrp="1"/>
          </p:cNvSpPr>
          <p:nvPr>
            <p:ph type="dt" sz="half" idx="10"/>
          </p:nvPr>
        </p:nvSpPr>
        <p:spPr/>
        <p:txBody>
          <a:bodyPr/>
          <a:lstStyle/>
          <a:p>
            <a:fld id="{FBF716E2-76DA-4546-8789-AC0882BFC5B8}" type="datetimeFigureOut">
              <a:rPr lang="is-IS" smtClean="0"/>
              <a:t>26.9.2013</a:t>
            </a:fld>
            <a:endParaRPr lang="is-IS"/>
          </a:p>
        </p:txBody>
      </p:sp>
      <p:sp>
        <p:nvSpPr>
          <p:cNvPr id="6" name="Síðufótarstaðgengill 5"/>
          <p:cNvSpPr>
            <a:spLocks noGrp="1"/>
          </p:cNvSpPr>
          <p:nvPr>
            <p:ph type="ftr" sz="quarter" idx="11"/>
          </p:nvPr>
        </p:nvSpPr>
        <p:spPr/>
        <p:txBody>
          <a:bodyPr/>
          <a:lstStyle/>
          <a:p>
            <a:endParaRPr lang="is-IS"/>
          </a:p>
        </p:txBody>
      </p:sp>
      <p:sp>
        <p:nvSpPr>
          <p:cNvPr id="7" name="Skyggnunúmersstaðgengill 6"/>
          <p:cNvSpPr>
            <a:spLocks noGrp="1"/>
          </p:cNvSpPr>
          <p:nvPr>
            <p:ph type="sldNum" sz="quarter" idx="12"/>
          </p:nvPr>
        </p:nvSpPr>
        <p:spPr/>
        <p:txBody>
          <a:bodyPr/>
          <a:lstStyle/>
          <a:p>
            <a:fld id="{E13D6896-957F-4885-932A-FA881925B815}" type="slidenum">
              <a:rPr lang="is-IS" smtClean="0"/>
              <a:t>‹#›</a:t>
            </a:fld>
            <a:endParaRPr lang="is-IS"/>
          </a:p>
        </p:txBody>
      </p:sp>
    </p:spTree>
    <p:extLst>
      <p:ext uri="{BB962C8B-B14F-4D97-AF65-F5344CB8AC3E}">
        <p14:creationId xmlns:p14="http://schemas.microsoft.com/office/powerpoint/2010/main" val="3179436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ilsstaðgengil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s-IS" smtClean="0"/>
              <a:t>Smelltu til að breyta stíl aðaltitils</a:t>
            </a:r>
            <a:endParaRPr lang="is-IS"/>
          </a:p>
        </p:txBody>
      </p:sp>
      <p:sp>
        <p:nvSpPr>
          <p:cNvPr id="3" name="Textastaðgengill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s-IS" smtClean="0"/>
              <a:t>Smelltu til að breyta stílum aðaltexta</a:t>
            </a:r>
          </a:p>
          <a:p>
            <a:pPr lvl="1"/>
            <a:r>
              <a:rPr lang="is-IS" smtClean="0"/>
              <a:t>Annað stig</a:t>
            </a:r>
          </a:p>
          <a:p>
            <a:pPr lvl="2"/>
            <a:r>
              <a:rPr lang="is-IS" smtClean="0"/>
              <a:t>Þriðja stig</a:t>
            </a:r>
          </a:p>
          <a:p>
            <a:pPr lvl="3"/>
            <a:r>
              <a:rPr lang="is-IS" smtClean="0"/>
              <a:t>Fjórða stig</a:t>
            </a:r>
          </a:p>
          <a:p>
            <a:pPr lvl="4"/>
            <a:r>
              <a:rPr lang="is-IS" smtClean="0"/>
              <a:t>Fimmta stig</a:t>
            </a:r>
            <a:endParaRPr lang="is-IS"/>
          </a:p>
        </p:txBody>
      </p:sp>
      <p:sp>
        <p:nvSpPr>
          <p:cNvPr id="4" name="Dagsetningarstaðgengill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F716E2-76DA-4546-8789-AC0882BFC5B8}" type="datetimeFigureOut">
              <a:rPr lang="is-IS" smtClean="0"/>
              <a:t>26.9.2013</a:t>
            </a:fld>
            <a:endParaRPr lang="is-IS"/>
          </a:p>
        </p:txBody>
      </p:sp>
      <p:sp>
        <p:nvSpPr>
          <p:cNvPr id="5" name="Síðufótarstaðgengill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s-IS"/>
          </a:p>
        </p:txBody>
      </p:sp>
      <p:sp>
        <p:nvSpPr>
          <p:cNvPr id="6" name="Skyggnunúmersstaðgengill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3D6896-957F-4885-932A-FA881925B815}" type="slidenum">
              <a:rPr lang="is-IS" smtClean="0"/>
              <a:t>‹#›</a:t>
            </a:fld>
            <a:endParaRPr lang="is-IS"/>
          </a:p>
        </p:txBody>
      </p:sp>
    </p:spTree>
    <p:extLst>
      <p:ext uri="{BB962C8B-B14F-4D97-AF65-F5344CB8AC3E}">
        <p14:creationId xmlns:p14="http://schemas.microsoft.com/office/powerpoint/2010/main" val="2493211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ill 1"/>
          <p:cNvSpPr>
            <a:spLocks noGrp="1"/>
          </p:cNvSpPr>
          <p:nvPr>
            <p:ph type="ctrTitle"/>
          </p:nvPr>
        </p:nvSpPr>
        <p:spPr>
          <a:xfrm>
            <a:off x="467544" y="548680"/>
            <a:ext cx="7772400" cy="1470025"/>
          </a:xfrm>
        </p:spPr>
        <p:txBody>
          <a:bodyPr>
            <a:normAutofit/>
          </a:bodyPr>
          <a:lstStyle/>
          <a:p>
            <a:r>
              <a:rPr lang="is-IS" sz="3600" b="1" dirty="0" err="1"/>
              <a:t>Nettverksm</a:t>
            </a:r>
            <a:r>
              <a:rPr lang="is-IS" sz="3600" b="1" dirty="0"/>
              <a:t>øte for det nordiske nettverket ”Aktive fritid for alle</a:t>
            </a:r>
            <a:r>
              <a:rPr lang="is-IS" sz="3600" b="1" dirty="0" smtClean="0"/>
              <a:t>”</a:t>
            </a:r>
            <a:endParaRPr lang="is-IS" sz="3600" dirty="0"/>
          </a:p>
        </p:txBody>
      </p:sp>
      <p:sp>
        <p:nvSpPr>
          <p:cNvPr id="3" name="Undirtitill 2"/>
          <p:cNvSpPr>
            <a:spLocks noGrp="1"/>
          </p:cNvSpPr>
          <p:nvPr>
            <p:ph type="subTitle" idx="1"/>
          </p:nvPr>
        </p:nvSpPr>
        <p:spPr>
          <a:xfrm>
            <a:off x="611560" y="2132856"/>
            <a:ext cx="7848872" cy="3960440"/>
          </a:xfrm>
        </p:spPr>
        <p:txBody>
          <a:bodyPr>
            <a:normAutofit lnSpcReduction="10000"/>
          </a:bodyPr>
          <a:lstStyle/>
          <a:p>
            <a:pPr algn="l">
              <a:lnSpc>
                <a:spcPct val="115000"/>
              </a:lnSpc>
              <a:spcAft>
                <a:spcPts val="1000"/>
              </a:spcAft>
            </a:pPr>
            <a:endParaRPr lang="is-IS" sz="2800" dirty="0" smtClean="0">
              <a:solidFill>
                <a:schemeClr val="tx1"/>
              </a:solidFill>
              <a:ea typeface="Calibri"/>
              <a:cs typeface="Times New Roman"/>
            </a:endParaRPr>
          </a:p>
          <a:p>
            <a:pPr algn="l">
              <a:lnSpc>
                <a:spcPct val="115000"/>
              </a:lnSpc>
              <a:spcAft>
                <a:spcPts val="1000"/>
              </a:spcAft>
            </a:pPr>
            <a:r>
              <a:rPr lang="is-IS" sz="2800" dirty="0" err="1" smtClean="0">
                <a:solidFill>
                  <a:schemeClr val="tx1"/>
                </a:solidFill>
                <a:ea typeface="Calibri"/>
                <a:cs typeface="Times New Roman"/>
              </a:rPr>
              <a:t>Hovedtendenser</a:t>
            </a:r>
            <a:r>
              <a:rPr lang="is-IS" sz="2800" dirty="0" smtClean="0">
                <a:solidFill>
                  <a:schemeClr val="tx1"/>
                </a:solidFill>
                <a:ea typeface="Calibri"/>
                <a:cs typeface="Times New Roman"/>
              </a:rPr>
              <a:t> </a:t>
            </a:r>
            <a:r>
              <a:rPr lang="is-IS" sz="2800" dirty="0">
                <a:solidFill>
                  <a:schemeClr val="tx1"/>
                </a:solidFill>
                <a:ea typeface="Calibri"/>
                <a:cs typeface="Times New Roman"/>
              </a:rPr>
              <a:t>i </a:t>
            </a:r>
            <a:r>
              <a:rPr lang="is-IS" sz="2800" dirty="0" err="1">
                <a:solidFill>
                  <a:schemeClr val="tx1"/>
                </a:solidFill>
                <a:ea typeface="Calibri"/>
                <a:cs typeface="Times New Roman"/>
              </a:rPr>
              <a:t>de</a:t>
            </a:r>
            <a:r>
              <a:rPr lang="is-IS" sz="2800" dirty="0">
                <a:solidFill>
                  <a:schemeClr val="tx1"/>
                </a:solidFill>
                <a:ea typeface="Calibri"/>
                <a:cs typeface="Times New Roman"/>
              </a:rPr>
              <a:t> </a:t>
            </a:r>
            <a:r>
              <a:rPr lang="is-IS" sz="2800" dirty="0" err="1">
                <a:solidFill>
                  <a:schemeClr val="tx1"/>
                </a:solidFill>
                <a:ea typeface="Calibri"/>
                <a:cs typeface="Times New Roman"/>
              </a:rPr>
              <a:t>nordiske</a:t>
            </a:r>
            <a:r>
              <a:rPr lang="is-IS" sz="2800" dirty="0">
                <a:solidFill>
                  <a:schemeClr val="tx1"/>
                </a:solidFill>
                <a:ea typeface="Calibri"/>
                <a:cs typeface="Times New Roman"/>
              </a:rPr>
              <a:t> </a:t>
            </a:r>
            <a:r>
              <a:rPr lang="is-IS" sz="2800" dirty="0" err="1">
                <a:solidFill>
                  <a:schemeClr val="tx1"/>
                </a:solidFill>
                <a:ea typeface="Calibri"/>
                <a:cs typeface="Times New Roman"/>
              </a:rPr>
              <a:t>lande</a:t>
            </a:r>
            <a:r>
              <a:rPr lang="is-IS" sz="2800" dirty="0">
                <a:solidFill>
                  <a:schemeClr val="tx1"/>
                </a:solidFill>
                <a:ea typeface="Calibri"/>
                <a:cs typeface="Times New Roman"/>
              </a:rPr>
              <a:t>, i forhold </a:t>
            </a:r>
            <a:r>
              <a:rPr lang="is-IS" sz="2800" dirty="0" smtClean="0">
                <a:solidFill>
                  <a:schemeClr val="tx1"/>
                </a:solidFill>
                <a:ea typeface="Calibri"/>
                <a:cs typeface="Times New Roman"/>
              </a:rPr>
              <a:t>til f</a:t>
            </a:r>
            <a:r>
              <a:rPr lang="nb-NO" sz="2800" dirty="0" smtClean="0">
                <a:solidFill>
                  <a:schemeClr val="tx1"/>
                </a:solidFill>
                <a:ea typeface="Calibri"/>
                <a:cs typeface="Times New Roman"/>
              </a:rPr>
              <a:t>rivillighed, d</a:t>
            </a:r>
            <a:r>
              <a:rPr lang="is-IS" sz="2800" dirty="0" err="1" smtClean="0">
                <a:solidFill>
                  <a:schemeClr val="tx1"/>
                </a:solidFill>
                <a:ea typeface="Calibri"/>
                <a:cs typeface="Times New Roman"/>
              </a:rPr>
              <a:t>eltagelse</a:t>
            </a:r>
            <a:r>
              <a:rPr lang="is-IS" sz="2800" dirty="0">
                <a:solidFill>
                  <a:schemeClr val="tx1"/>
                </a:solidFill>
                <a:ea typeface="Calibri"/>
                <a:cs typeface="Times New Roman"/>
              </a:rPr>
              <a:t>, </a:t>
            </a:r>
            <a:r>
              <a:rPr lang="is-IS" sz="2800" dirty="0" err="1">
                <a:solidFill>
                  <a:schemeClr val="tx1"/>
                </a:solidFill>
                <a:ea typeface="Calibri"/>
                <a:cs typeface="Times New Roman"/>
              </a:rPr>
              <a:t>civilsamfund</a:t>
            </a:r>
            <a:r>
              <a:rPr lang="is-IS" sz="2800" dirty="0">
                <a:solidFill>
                  <a:schemeClr val="tx1"/>
                </a:solidFill>
                <a:ea typeface="Calibri"/>
                <a:cs typeface="Times New Roman"/>
              </a:rPr>
              <a:t> og </a:t>
            </a:r>
            <a:r>
              <a:rPr lang="is-IS" sz="2800" dirty="0" err="1">
                <a:solidFill>
                  <a:schemeClr val="tx1"/>
                </a:solidFill>
                <a:ea typeface="Calibri"/>
                <a:cs typeface="Times New Roman"/>
              </a:rPr>
              <a:t>inklusion</a:t>
            </a:r>
            <a:r>
              <a:rPr lang="is-IS" sz="2800" dirty="0">
                <a:solidFill>
                  <a:schemeClr val="tx1"/>
                </a:solidFill>
                <a:ea typeface="Calibri"/>
                <a:cs typeface="Times New Roman"/>
              </a:rPr>
              <a:t> </a:t>
            </a:r>
            <a:endParaRPr lang="is-IS" sz="2800" dirty="0" smtClean="0">
              <a:solidFill>
                <a:schemeClr val="tx1"/>
              </a:solidFill>
              <a:ea typeface="Calibri"/>
              <a:cs typeface="Times New Roman"/>
            </a:endParaRPr>
          </a:p>
          <a:p>
            <a:pPr algn="l">
              <a:lnSpc>
                <a:spcPct val="115000"/>
              </a:lnSpc>
              <a:spcAft>
                <a:spcPts val="1000"/>
              </a:spcAft>
            </a:pPr>
            <a:endParaRPr lang="is-IS" sz="2800" dirty="0">
              <a:solidFill>
                <a:schemeClr val="tx1"/>
              </a:solidFill>
              <a:ea typeface="Calibri"/>
              <a:cs typeface="Times New Roman"/>
            </a:endParaRPr>
          </a:p>
          <a:p>
            <a:pPr algn="l">
              <a:lnSpc>
                <a:spcPct val="115000"/>
              </a:lnSpc>
              <a:spcAft>
                <a:spcPts val="1000"/>
              </a:spcAft>
            </a:pPr>
            <a:r>
              <a:rPr lang="is-IS" sz="2800" dirty="0" smtClean="0">
                <a:solidFill>
                  <a:schemeClr val="tx1"/>
                </a:solidFill>
                <a:ea typeface="Calibri"/>
                <a:cs typeface="Times New Roman"/>
              </a:rPr>
              <a:t>Gísli Árni Eggertsson</a:t>
            </a:r>
          </a:p>
          <a:p>
            <a:pPr algn="l">
              <a:lnSpc>
                <a:spcPct val="115000"/>
              </a:lnSpc>
              <a:spcAft>
                <a:spcPts val="1000"/>
              </a:spcAft>
            </a:pPr>
            <a:r>
              <a:rPr lang="is-IS" sz="2800" dirty="0" err="1" smtClean="0">
                <a:solidFill>
                  <a:schemeClr val="tx1"/>
                </a:solidFill>
                <a:ea typeface="Calibri"/>
                <a:cs typeface="Times New Roman"/>
              </a:rPr>
              <a:t>Idretts</a:t>
            </a:r>
            <a:r>
              <a:rPr lang="is-IS" sz="2800" dirty="0" smtClean="0">
                <a:solidFill>
                  <a:schemeClr val="tx1"/>
                </a:solidFill>
                <a:ea typeface="Calibri"/>
                <a:cs typeface="Times New Roman"/>
              </a:rPr>
              <a:t>- og </a:t>
            </a:r>
            <a:r>
              <a:rPr lang="is-IS" sz="2800" dirty="0" err="1" smtClean="0">
                <a:solidFill>
                  <a:schemeClr val="tx1"/>
                </a:solidFill>
                <a:ea typeface="Calibri"/>
                <a:cs typeface="Times New Roman"/>
              </a:rPr>
              <a:t>fritidsforvaltningen</a:t>
            </a:r>
            <a:endParaRPr lang="is-IS" sz="2800" dirty="0" smtClean="0">
              <a:solidFill>
                <a:schemeClr val="tx1"/>
              </a:solidFill>
              <a:ea typeface="Calibri"/>
              <a:cs typeface="Times New Roman"/>
            </a:endParaRPr>
          </a:p>
          <a:p>
            <a:pPr algn="l">
              <a:lnSpc>
                <a:spcPct val="115000"/>
              </a:lnSpc>
              <a:spcAft>
                <a:spcPts val="1000"/>
              </a:spcAft>
            </a:pPr>
            <a:endParaRPr lang="is-IS" sz="2800" dirty="0">
              <a:solidFill>
                <a:schemeClr val="tx1"/>
              </a:solidFill>
              <a:ea typeface="Calibri"/>
              <a:cs typeface="Times New Roman"/>
            </a:endParaRPr>
          </a:p>
          <a:p>
            <a:pPr algn="l">
              <a:lnSpc>
                <a:spcPct val="115000"/>
              </a:lnSpc>
              <a:spcAft>
                <a:spcPts val="1000"/>
              </a:spcAft>
            </a:pPr>
            <a:endParaRPr lang="is-IS" sz="2800" dirty="0" smtClean="0">
              <a:solidFill>
                <a:schemeClr val="tx1"/>
              </a:solidFill>
              <a:ea typeface="Calibri"/>
              <a:cs typeface="Times New Roman"/>
            </a:endParaRPr>
          </a:p>
          <a:p>
            <a:pPr algn="l"/>
            <a:endParaRPr lang="is-IS" sz="2800" dirty="0">
              <a:solidFill>
                <a:schemeClr val="tx1"/>
              </a:solidFill>
              <a:cs typeface="Times New Roman"/>
            </a:endParaRPr>
          </a:p>
          <a:p>
            <a:pPr algn="l"/>
            <a:endParaRPr lang="is-IS" sz="2800" dirty="0">
              <a:solidFill>
                <a:schemeClr val="tx1"/>
              </a:solidFill>
            </a:endParaRPr>
          </a:p>
        </p:txBody>
      </p:sp>
    </p:spTree>
    <p:extLst>
      <p:ext uri="{BB962C8B-B14F-4D97-AF65-F5344CB8AC3E}">
        <p14:creationId xmlns:p14="http://schemas.microsoft.com/office/powerpoint/2010/main" val="814534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8841"/>
            <a:ext cx="8435280" cy="2016224"/>
          </a:xfrm>
        </p:spPr>
        <p:txBody>
          <a:bodyPr>
            <a:normAutofit/>
          </a:bodyPr>
          <a:lstStyle/>
          <a:p>
            <a:r>
              <a:rPr lang="nb-NO" dirty="0"/>
              <a:t>Den prosess som gjør at hver person i samfunnet </a:t>
            </a:r>
            <a:r>
              <a:rPr lang="nb-NO" dirty="0" smtClean="0"/>
              <a:t>kan </a:t>
            </a:r>
            <a:r>
              <a:rPr lang="nb-NO" dirty="0"/>
              <a:t>delta i vanlige </a:t>
            </a:r>
            <a:r>
              <a:rPr lang="nb-NO" dirty="0" smtClean="0"/>
              <a:t>virksomheter i </a:t>
            </a:r>
            <a:r>
              <a:rPr lang="nb-NO" dirty="0"/>
              <a:t>samfunnet de lever i.</a:t>
            </a:r>
          </a:p>
        </p:txBody>
      </p:sp>
      <p:sp>
        <p:nvSpPr>
          <p:cNvPr id="4" name="Rectangle 3"/>
          <p:cNvSpPr/>
          <p:nvPr/>
        </p:nvSpPr>
        <p:spPr>
          <a:xfrm>
            <a:off x="323528" y="764704"/>
            <a:ext cx="8280920" cy="646331"/>
          </a:xfrm>
          <a:prstGeom prst="rect">
            <a:avLst/>
          </a:prstGeom>
        </p:spPr>
        <p:txBody>
          <a:bodyPr wrap="square">
            <a:spAutoFit/>
          </a:bodyPr>
          <a:lstStyle/>
          <a:p>
            <a:pPr algn="ctr"/>
            <a:r>
              <a:rPr lang="en-US" sz="3600" b="1" dirty="0" err="1" smtClean="0"/>
              <a:t>Hva</a:t>
            </a:r>
            <a:r>
              <a:rPr lang="en-US" sz="3600" b="1" dirty="0" smtClean="0"/>
              <a:t> </a:t>
            </a:r>
            <a:r>
              <a:rPr lang="en-US" sz="3600" b="1" dirty="0" err="1" smtClean="0"/>
              <a:t>er</a:t>
            </a:r>
            <a:r>
              <a:rPr lang="en-US" sz="3600" b="1" dirty="0" smtClean="0"/>
              <a:t>  </a:t>
            </a:r>
            <a:r>
              <a:rPr lang="en-US" sz="3600" b="1" dirty="0" err="1" smtClean="0"/>
              <a:t>sosial</a:t>
            </a:r>
            <a:r>
              <a:rPr lang="en-US" sz="3600" b="1" dirty="0" smtClean="0"/>
              <a:t> </a:t>
            </a:r>
            <a:r>
              <a:rPr lang="en-US" sz="3600" b="1" dirty="0" err="1" smtClean="0"/>
              <a:t>insklusjon</a:t>
            </a:r>
            <a:r>
              <a:rPr lang="en-US" sz="3600" b="1" dirty="0" smtClean="0"/>
              <a:t>?</a:t>
            </a:r>
            <a:endParaRPr lang="is-IS" sz="3600" b="1" dirty="0"/>
          </a:p>
        </p:txBody>
      </p:sp>
      <p:sp>
        <p:nvSpPr>
          <p:cNvPr id="5" name="TextBox 4"/>
          <p:cNvSpPr txBox="1"/>
          <p:nvPr/>
        </p:nvSpPr>
        <p:spPr>
          <a:xfrm>
            <a:off x="539552" y="3933057"/>
            <a:ext cx="8136903" cy="2246769"/>
          </a:xfrm>
          <a:prstGeom prst="rect">
            <a:avLst/>
          </a:prstGeom>
          <a:noFill/>
        </p:spPr>
        <p:txBody>
          <a:bodyPr wrap="square" rtlCol="0">
            <a:spAutoFit/>
          </a:bodyPr>
          <a:lstStyle/>
          <a:p>
            <a:pPr>
              <a:buFontTx/>
              <a:buNone/>
            </a:pPr>
            <a:r>
              <a:rPr lang="en-US" sz="2800" b="1" i="1" dirty="0" smtClean="0">
                <a:solidFill>
                  <a:srgbClr val="0000CC"/>
                </a:solidFill>
                <a:latin typeface="Trebuchet MS" pitchFamily="34" charset="0"/>
              </a:rPr>
              <a:t>“Youth policy is about inclusion and access. Where inclusion and access are assured, policies function, where this is not the case, they don’t.”</a:t>
            </a:r>
            <a:r>
              <a:rPr lang="is-IS" sz="2800" b="1" i="1" dirty="0" smtClean="0">
                <a:solidFill>
                  <a:srgbClr val="0000CC"/>
                </a:solidFill>
                <a:latin typeface="Trebuchet MS" pitchFamily="34" charset="0"/>
              </a:rPr>
              <a:t>			</a:t>
            </a:r>
            <a:r>
              <a:rPr lang="is-IS" sz="2800" b="1" i="1" dirty="0" smtClean="0">
                <a:solidFill>
                  <a:srgbClr val="FF0000"/>
                </a:solidFill>
                <a:latin typeface="Trebuchet MS" pitchFamily="34" charset="0"/>
              </a:rPr>
              <a:t>Peter Lauritzen</a:t>
            </a:r>
            <a:endParaRPr lang="en-US" sz="2800" b="1" i="1" dirty="0" smtClean="0">
              <a:solidFill>
                <a:srgbClr val="FF0000"/>
              </a:solidFill>
              <a:latin typeface="Trebuchet MS" pitchFamily="34" charset="0"/>
            </a:endParaRPr>
          </a:p>
          <a:p>
            <a:endParaRPr lang="is-IS" sz="2800" dirty="0"/>
          </a:p>
        </p:txBody>
      </p:sp>
    </p:spTree>
    <p:extLst>
      <p:ext uri="{BB962C8B-B14F-4D97-AF65-F5344CB8AC3E}">
        <p14:creationId xmlns:p14="http://schemas.microsoft.com/office/powerpoint/2010/main" val="27587181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82154"/>
          </a:xfrm>
        </p:spPr>
        <p:txBody>
          <a:bodyPr>
            <a:noAutofit/>
          </a:bodyPr>
          <a:lstStyle/>
          <a:p>
            <a:r>
              <a:rPr lang="nb-NO" sz="2800" b="1" dirty="0" smtClean="0"/>
              <a:t>Hva gjör vi og hvordan? Det </a:t>
            </a:r>
            <a:r>
              <a:rPr lang="nb-NO" sz="2800" b="1" dirty="0"/>
              <a:t>er delvis </a:t>
            </a:r>
            <a:r>
              <a:rPr lang="nb-NO" sz="2800" b="1" dirty="0" smtClean="0"/>
              <a:t>et moralskt </a:t>
            </a:r>
            <a:r>
              <a:rPr lang="nb-NO" sz="2800" b="1" dirty="0"/>
              <a:t>spørsmål? </a:t>
            </a:r>
            <a:r>
              <a:rPr lang="nb-NO" sz="2800" b="1" dirty="0" smtClean="0"/>
              <a:t/>
            </a:r>
            <a:br>
              <a:rPr lang="nb-NO" sz="2800" b="1" dirty="0" smtClean="0"/>
            </a:br>
            <a:endParaRPr lang="nb-NO" sz="2800" b="1" dirty="0"/>
          </a:p>
        </p:txBody>
      </p:sp>
      <p:sp>
        <p:nvSpPr>
          <p:cNvPr id="3" name="Content Placeholder 2"/>
          <p:cNvSpPr>
            <a:spLocks noGrp="1"/>
          </p:cNvSpPr>
          <p:nvPr>
            <p:ph idx="1"/>
          </p:nvPr>
        </p:nvSpPr>
        <p:spPr>
          <a:xfrm>
            <a:off x="457200" y="1556792"/>
            <a:ext cx="8229600" cy="4569371"/>
          </a:xfrm>
        </p:spPr>
        <p:txBody>
          <a:bodyPr>
            <a:normAutofit fontScale="77500" lnSpcReduction="20000"/>
          </a:bodyPr>
          <a:lstStyle/>
          <a:p>
            <a:pPr marL="0" indent="0">
              <a:buNone/>
            </a:pPr>
            <a:r>
              <a:rPr lang="nb-NO" b="1" dirty="0"/>
              <a:t>De moralske holdninger du har, påvirker måten du arbeider med </a:t>
            </a:r>
            <a:r>
              <a:rPr lang="nb-NO" b="1" dirty="0" smtClean="0"/>
              <a:t>ungdom</a:t>
            </a:r>
            <a:br>
              <a:rPr lang="nb-NO" b="1" dirty="0" smtClean="0"/>
            </a:br>
            <a:endParaRPr lang="nb-NO" b="1" dirty="0"/>
          </a:p>
          <a:p>
            <a:r>
              <a:rPr lang="nb-NO" dirty="0" smtClean="0"/>
              <a:t>Den ansatte mener kjernefunksjonene i hans / hennes jobb er å tilpasse ungdom til samfunnet / fellesskapet vi lever i.</a:t>
            </a:r>
            <a:br>
              <a:rPr lang="nb-NO" dirty="0" smtClean="0"/>
            </a:br>
            <a:endParaRPr lang="nb-NO" dirty="0" smtClean="0"/>
          </a:p>
          <a:p>
            <a:r>
              <a:rPr lang="nb-NO" dirty="0" smtClean="0"/>
              <a:t> Han / hun søker ikke å endre samfunnet, men oppfordrer unge mennesker til å være fornøyd med ting som de er.</a:t>
            </a:r>
            <a:br>
              <a:rPr lang="nb-NO" dirty="0" smtClean="0"/>
            </a:br>
            <a:endParaRPr lang="nb-NO" dirty="0" smtClean="0"/>
          </a:p>
          <a:p>
            <a:r>
              <a:rPr lang="nb-NO" dirty="0" smtClean="0"/>
              <a:t> Av dette den ansatte spiller en rolle for å opprettholde det sosiale regelverket.</a:t>
            </a:r>
            <a:endParaRPr lang="is-IS" dirty="0"/>
          </a:p>
        </p:txBody>
      </p:sp>
      <p:sp>
        <p:nvSpPr>
          <p:cNvPr id="4" name="Slide Number Placeholder 3"/>
          <p:cNvSpPr>
            <a:spLocks noGrp="1"/>
          </p:cNvSpPr>
          <p:nvPr>
            <p:ph type="sldNum" sz="quarter" idx="11"/>
          </p:nvPr>
        </p:nvSpPr>
        <p:spPr/>
        <p:txBody>
          <a:bodyPr/>
          <a:lstStyle/>
          <a:p>
            <a:pPr>
              <a:defRPr/>
            </a:pPr>
            <a:fld id="{69DA8DA7-AB30-42C4-B2BF-BEAEB36F726B}" type="slidenum">
              <a:rPr lang="is-IS" smtClean="0">
                <a:solidFill>
                  <a:srgbClr val="000000"/>
                </a:solidFill>
              </a:rPr>
              <a:pPr>
                <a:defRPr/>
              </a:pPr>
              <a:t>11</a:t>
            </a:fld>
            <a:endParaRPr lang="is-IS">
              <a:solidFill>
                <a:srgbClr val="000000"/>
              </a:solidFill>
            </a:endParaRPr>
          </a:p>
        </p:txBody>
      </p:sp>
    </p:spTree>
    <p:extLst>
      <p:ext uri="{BB962C8B-B14F-4D97-AF65-F5344CB8AC3E}">
        <p14:creationId xmlns:p14="http://schemas.microsoft.com/office/powerpoint/2010/main" val="11486720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b="1" dirty="0" smtClean="0"/>
              <a:t>Det er delvis et moralsk spørsmål – derimot ....</a:t>
            </a:r>
            <a:endParaRPr lang="is-IS" b="1" dirty="0"/>
          </a:p>
        </p:txBody>
      </p:sp>
      <p:sp>
        <p:nvSpPr>
          <p:cNvPr id="3" name="Content Placeholder 2"/>
          <p:cNvSpPr>
            <a:spLocks noGrp="1"/>
          </p:cNvSpPr>
          <p:nvPr>
            <p:ph idx="1"/>
          </p:nvPr>
        </p:nvSpPr>
        <p:spPr>
          <a:xfrm>
            <a:off x="179512" y="1752600"/>
            <a:ext cx="8784976" cy="4267200"/>
          </a:xfrm>
        </p:spPr>
        <p:txBody>
          <a:bodyPr/>
          <a:lstStyle/>
          <a:p>
            <a:r>
              <a:rPr lang="nb-NO" sz="2400" dirty="0" smtClean="0"/>
              <a:t>Ser den ansattes på aktiviteter som et verktøy til å forandre samfunnet.</a:t>
            </a:r>
          </a:p>
          <a:p>
            <a:r>
              <a:rPr lang="nb-NO" sz="2400" dirty="0" smtClean="0"/>
              <a:t> Refererer til muligheten for folk til å reagere på omgivelsene sine og gjøre endringer.</a:t>
            </a:r>
          </a:p>
          <a:p>
            <a:r>
              <a:rPr lang="nb-NO" sz="2400" dirty="0" smtClean="0"/>
              <a:t> Ser på for langsiktig innvirkning på folks atferd og tenkning, og dens potensial til å spille en aktiv rolle i samfunnet og påvirke forbedringer.</a:t>
            </a:r>
          </a:p>
          <a:p>
            <a:r>
              <a:rPr lang="nb-NO" sz="2400" dirty="0" smtClean="0"/>
              <a:t> Den ansattes mål er ikke at unge mennesker integreres i samfunnet, men bidrar til sosial reform.</a:t>
            </a:r>
            <a:endParaRPr lang="is-IS" sz="2400" dirty="0"/>
          </a:p>
        </p:txBody>
      </p:sp>
      <p:sp>
        <p:nvSpPr>
          <p:cNvPr id="4" name="Slide Number Placeholder 3"/>
          <p:cNvSpPr>
            <a:spLocks noGrp="1"/>
          </p:cNvSpPr>
          <p:nvPr>
            <p:ph type="sldNum" sz="quarter" idx="11"/>
          </p:nvPr>
        </p:nvSpPr>
        <p:spPr/>
        <p:txBody>
          <a:bodyPr/>
          <a:lstStyle/>
          <a:p>
            <a:pPr>
              <a:defRPr/>
            </a:pPr>
            <a:fld id="{69DA8DA7-AB30-42C4-B2BF-BEAEB36F726B}" type="slidenum">
              <a:rPr lang="is-IS" smtClean="0">
                <a:solidFill>
                  <a:srgbClr val="000000"/>
                </a:solidFill>
              </a:rPr>
              <a:pPr>
                <a:defRPr/>
              </a:pPr>
              <a:t>12</a:t>
            </a:fld>
            <a:endParaRPr lang="is-IS">
              <a:solidFill>
                <a:srgbClr val="000000"/>
              </a:solidFill>
            </a:endParaRPr>
          </a:p>
        </p:txBody>
      </p:sp>
    </p:spTree>
    <p:extLst>
      <p:ext uri="{BB962C8B-B14F-4D97-AF65-F5344CB8AC3E}">
        <p14:creationId xmlns:p14="http://schemas.microsoft.com/office/powerpoint/2010/main" val="15011681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1143000"/>
          </a:xfrm>
          <a:noFill/>
        </p:spPr>
        <p:txBody>
          <a:bodyPr>
            <a:normAutofit/>
          </a:bodyPr>
          <a:lstStyle/>
          <a:p>
            <a:r>
              <a:rPr lang="is-IS" sz="3200" b="1" dirty="0" smtClean="0">
                <a:solidFill>
                  <a:schemeClr val="tx2"/>
                </a:solidFill>
              </a:rPr>
              <a:t>Livskvalitet for fremtiden basert på....</a:t>
            </a:r>
            <a:endParaRPr lang="is-IS" b="1" dirty="0">
              <a:solidFill>
                <a:schemeClr val="tx2"/>
              </a:solidFill>
            </a:endParaRPr>
          </a:p>
        </p:txBody>
      </p:sp>
      <p:sp>
        <p:nvSpPr>
          <p:cNvPr id="3" name="Content Placeholder 2"/>
          <p:cNvSpPr>
            <a:spLocks noGrp="1"/>
          </p:cNvSpPr>
          <p:nvPr>
            <p:ph idx="1"/>
          </p:nvPr>
        </p:nvSpPr>
        <p:spPr>
          <a:xfrm>
            <a:off x="457200" y="2000240"/>
            <a:ext cx="8229600" cy="4125923"/>
          </a:xfrm>
          <a:noFill/>
        </p:spPr>
        <p:txBody>
          <a:bodyPr>
            <a:normAutofit/>
          </a:bodyPr>
          <a:lstStyle/>
          <a:p>
            <a:r>
              <a:rPr lang="nb-NO" sz="2800" dirty="0" smtClean="0"/>
              <a:t>At alle unge mennesker nyter sin barndom</a:t>
            </a:r>
          </a:p>
          <a:p>
            <a:r>
              <a:rPr lang="nb-NO" sz="2800" dirty="0" smtClean="0"/>
              <a:t>At ungdom ikke er tilsidesatt</a:t>
            </a:r>
          </a:p>
          <a:p>
            <a:r>
              <a:rPr lang="nb-NO" sz="2800" dirty="0" smtClean="0"/>
              <a:t>Kvalitetsarbeid</a:t>
            </a:r>
          </a:p>
          <a:p>
            <a:r>
              <a:rPr lang="nb-NO" sz="2800" dirty="0" smtClean="0"/>
              <a:t>Good staff</a:t>
            </a:r>
          </a:p>
          <a:p>
            <a:r>
              <a:rPr lang="nb-NO" sz="2800" dirty="0" smtClean="0"/>
              <a:t>Partnerskap i nærmiljö</a:t>
            </a:r>
          </a:p>
          <a:p>
            <a:r>
              <a:rPr lang="nb-NO" sz="2800" dirty="0" smtClean="0"/>
              <a:t>Politiske retningslinjer og prioriteringer</a:t>
            </a:r>
            <a:endParaRPr lang="is-IS" dirty="0" smtClean="0"/>
          </a:p>
        </p:txBody>
      </p:sp>
    </p:spTree>
    <p:extLst>
      <p:ext uri="{BB962C8B-B14F-4D97-AF65-F5344CB8AC3E}">
        <p14:creationId xmlns:p14="http://schemas.microsoft.com/office/powerpoint/2010/main" val="18915927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1"/>
            <a:ext cx="8001000" cy="891952"/>
          </a:xfrm>
        </p:spPr>
        <p:txBody>
          <a:bodyPr>
            <a:normAutofit/>
          </a:bodyPr>
          <a:lstStyle/>
          <a:p>
            <a:r>
              <a:rPr lang="is-IS" sz="3600" b="1" kern="1200" dirty="0" smtClean="0">
                <a:solidFill>
                  <a:schemeClr val="tx1"/>
                </a:solidFill>
                <a:latin typeface="+mn-lt"/>
                <a:ea typeface="+mn-ea"/>
                <a:cs typeface="+mn-cs"/>
              </a:rPr>
              <a:t>The “NEW” Democracy</a:t>
            </a:r>
            <a:endParaRPr lang="is-IS" sz="3600" b="1" kern="1200" dirty="0">
              <a:solidFill>
                <a:schemeClr val="tx1"/>
              </a:solidFill>
              <a:latin typeface="+mn-lt"/>
              <a:ea typeface="+mn-ea"/>
              <a:cs typeface="+mn-cs"/>
            </a:endParaRPr>
          </a:p>
        </p:txBody>
      </p:sp>
      <p:sp>
        <p:nvSpPr>
          <p:cNvPr id="3" name="Content Placeholder 2"/>
          <p:cNvSpPr>
            <a:spLocks noGrp="1"/>
          </p:cNvSpPr>
          <p:nvPr>
            <p:ph idx="1"/>
          </p:nvPr>
        </p:nvSpPr>
        <p:spPr/>
        <p:txBody>
          <a:bodyPr/>
          <a:lstStyle/>
          <a:p>
            <a:r>
              <a:rPr lang="nb-NO" dirty="0" smtClean="0"/>
              <a:t>Gi unge mennesker mulighet til å endre måten vi distribuerer rikdom og makt</a:t>
            </a:r>
          </a:p>
          <a:p>
            <a:r>
              <a:rPr lang="nb-NO" dirty="0" smtClean="0"/>
              <a:t> Led dem forsiktig og med respekt</a:t>
            </a:r>
          </a:p>
          <a:p>
            <a:r>
              <a:rPr lang="nb-NO" dirty="0" smtClean="0"/>
              <a:t> Lær dem de grunnleggende verdier som demokrati og omsorg</a:t>
            </a:r>
          </a:p>
          <a:p>
            <a:r>
              <a:rPr lang="nb-NO" dirty="0" smtClean="0"/>
              <a:t> Hold dialogen levende og aktiv</a:t>
            </a:r>
          </a:p>
          <a:p>
            <a:r>
              <a:rPr lang="nb-NO" dirty="0" smtClean="0"/>
              <a:t> Bruk beste praksis som demoer for videre utvikling</a:t>
            </a:r>
            <a:endParaRPr lang="is-IS" dirty="0"/>
          </a:p>
        </p:txBody>
      </p:sp>
      <p:sp>
        <p:nvSpPr>
          <p:cNvPr id="4" name="Slide Number Placeholder 3"/>
          <p:cNvSpPr>
            <a:spLocks noGrp="1"/>
          </p:cNvSpPr>
          <p:nvPr>
            <p:ph type="sldNum" sz="quarter" idx="11"/>
          </p:nvPr>
        </p:nvSpPr>
        <p:spPr/>
        <p:txBody>
          <a:bodyPr/>
          <a:lstStyle/>
          <a:p>
            <a:pPr>
              <a:defRPr/>
            </a:pPr>
            <a:fld id="{69DA8DA7-AB30-42C4-B2BF-BEAEB36F726B}" type="slidenum">
              <a:rPr lang="is-IS" smtClean="0">
                <a:solidFill>
                  <a:srgbClr val="000000"/>
                </a:solidFill>
              </a:rPr>
              <a:pPr>
                <a:defRPr/>
              </a:pPr>
              <a:t>14</a:t>
            </a:fld>
            <a:endParaRPr lang="is-IS">
              <a:solidFill>
                <a:srgbClr val="000000"/>
              </a:solidFill>
            </a:endParaRPr>
          </a:p>
        </p:txBody>
      </p:sp>
    </p:spTree>
    <p:extLst>
      <p:ext uri="{BB962C8B-B14F-4D97-AF65-F5344CB8AC3E}">
        <p14:creationId xmlns:p14="http://schemas.microsoft.com/office/powerpoint/2010/main" val="2822639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16632"/>
            <a:ext cx="7772400" cy="623562"/>
          </a:xfrm>
        </p:spPr>
        <p:txBody>
          <a:bodyPr>
            <a:noAutofit/>
          </a:bodyPr>
          <a:lstStyle/>
          <a:p>
            <a:r>
              <a:rPr lang="is-IS" sz="3200" b="1" dirty="0" err="1" smtClean="0">
                <a:solidFill>
                  <a:schemeClr val="tx2"/>
                </a:solidFill>
              </a:rPr>
              <a:t>Forbrukersamfunnet</a:t>
            </a:r>
            <a:r>
              <a:rPr lang="is-IS" sz="3200" b="1" dirty="0" smtClean="0">
                <a:solidFill>
                  <a:schemeClr val="tx2"/>
                </a:solidFill>
              </a:rPr>
              <a:t> Island </a:t>
            </a:r>
            <a:r>
              <a:rPr lang="is-IS" sz="3200" b="1" dirty="0" err="1" smtClean="0">
                <a:solidFill>
                  <a:schemeClr val="tx2"/>
                </a:solidFill>
              </a:rPr>
              <a:t>som</a:t>
            </a:r>
            <a:r>
              <a:rPr lang="is-IS" sz="3200" b="1" dirty="0" smtClean="0">
                <a:solidFill>
                  <a:schemeClr val="tx2"/>
                </a:solidFill>
              </a:rPr>
              <a:t> </a:t>
            </a:r>
            <a:r>
              <a:rPr lang="is-IS" sz="3200" b="1" dirty="0" err="1" smtClean="0">
                <a:solidFill>
                  <a:schemeClr val="tx2"/>
                </a:solidFill>
              </a:rPr>
              <a:t>Verdensrekordholder</a:t>
            </a:r>
            <a:r>
              <a:rPr lang="is-IS" sz="3200" b="1" dirty="0" smtClean="0">
                <a:solidFill>
                  <a:schemeClr val="tx2"/>
                </a:solidFill>
              </a:rPr>
              <a:t>?</a:t>
            </a:r>
            <a:endParaRPr lang="is-IS" sz="3200" b="1" i="1" dirty="0">
              <a:solidFill>
                <a:schemeClr val="tx2"/>
              </a:solidFill>
            </a:endParaRPr>
          </a:p>
        </p:txBody>
      </p:sp>
      <p:sp>
        <p:nvSpPr>
          <p:cNvPr id="3" name="Subtitle 2"/>
          <p:cNvSpPr>
            <a:spLocks noGrp="1"/>
          </p:cNvSpPr>
          <p:nvPr>
            <p:ph type="subTitle" idx="1"/>
          </p:nvPr>
        </p:nvSpPr>
        <p:spPr>
          <a:xfrm>
            <a:off x="323528" y="908720"/>
            <a:ext cx="8568952" cy="5449238"/>
          </a:xfrm>
        </p:spPr>
        <p:txBody>
          <a:bodyPr>
            <a:normAutofit fontScale="70000" lnSpcReduction="20000"/>
          </a:bodyPr>
          <a:lstStyle/>
          <a:p>
            <a:pPr algn="l">
              <a:buFont typeface="Arial" pitchFamily="34" charset="0"/>
              <a:buChar char="•"/>
            </a:pPr>
            <a:r>
              <a:rPr lang="is-IS" i="1" dirty="0" smtClean="0">
                <a:solidFill>
                  <a:schemeClr val="tx1"/>
                </a:solidFill>
                <a:latin typeface="Arial" pitchFamily="34" charset="0"/>
                <a:cs typeface="Arial" pitchFamily="34" charset="0"/>
              </a:rPr>
              <a:t> </a:t>
            </a:r>
            <a:r>
              <a:rPr lang="is-IS" dirty="0" smtClean="0">
                <a:solidFill>
                  <a:schemeClr val="tx1"/>
                </a:solidFill>
                <a:latin typeface="Arial" pitchFamily="34" charset="0"/>
                <a:cs typeface="Arial" pitchFamily="34" charset="0"/>
              </a:rPr>
              <a:t>Yrkesaktive foreldre</a:t>
            </a:r>
          </a:p>
          <a:p>
            <a:pPr algn="l">
              <a:buFont typeface="Arial" pitchFamily="34" charset="0"/>
              <a:buChar char="•"/>
            </a:pPr>
            <a:r>
              <a:rPr lang="is-IS" dirty="0">
                <a:solidFill>
                  <a:schemeClr val="tx1"/>
                </a:solidFill>
                <a:latin typeface="Arial" pitchFamily="34" charset="0"/>
                <a:cs typeface="Arial" pitchFamily="34" charset="0"/>
              </a:rPr>
              <a:t> </a:t>
            </a:r>
            <a:r>
              <a:rPr lang="is-IS" dirty="0" smtClean="0">
                <a:solidFill>
                  <a:schemeClr val="tx1"/>
                </a:solidFill>
                <a:latin typeface="Arial" pitchFamily="34" charset="0"/>
                <a:cs typeface="Arial" pitchFamily="34" charset="0"/>
              </a:rPr>
              <a:t>Rate av kvinner og menn på Labor Market</a:t>
            </a:r>
          </a:p>
          <a:p>
            <a:pPr algn="l">
              <a:buFont typeface="Arial" pitchFamily="34" charset="0"/>
              <a:buChar char="•"/>
            </a:pPr>
            <a:r>
              <a:rPr lang="is-IS" dirty="0">
                <a:solidFill>
                  <a:schemeClr val="tx1"/>
                </a:solidFill>
                <a:latin typeface="Arial" pitchFamily="34" charset="0"/>
                <a:cs typeface="Arial" pitchFamily="34" charset="0"/>
              </a:rPr>
              <a:t> </a:t>
            </a:r>
            <a:r>
              <a:rPr lang="is-IS" dirty="0" smtClean="0">
                <a:solidFill>
                  <a:schemeClr val="tx1"/>
                </a:solidFill>
                <a:latin typeface="Arial" pitchFamily="34" charset="0"/>
                <a:cs typeface="Arial" pitchFamily="34" charset="0"/>
              </a:rPr>
              <a:t>Unges arbeide efter skoletid</a:t>
            </a:r>
          </a:p>
          <a:p>
            <a:pPr algn="l">
              <a:buFont typeface="Arial" pitchFamily="34" charset="0"/>
              <a:buChar char="•"/>
            </a:pPr>
            <a:r>
              <a:rPr lang="is-IS" dirty="0">
                <a:solidFill>
                  <a:schemeClr val="tx1"/>
                </a:solidFill>
                <a:latin typeface="Arial" pitchFamily="34" charset="0"/>
                <a:cs typeface="Arial" pitchFamily="34" charset="0"/>
              </a:rPr>
              <a:t> </a:t>
            </a:r>
            <a:r>
              <a:rPr lang="is-IS" dirty="0" smtClean="0">
                <a:solidFill>
                  <a:schemeClr val="tx1"/>
                </a:solidFill>
                <a:latin typeface="Arial" pitchFamily="34" charset="0"/>
                <a:cs typeface="Arial" pitchFamily="34" charset="0"/>
              </a:rPr>
              <a:t>Bruk av sove medisin, antipsykotika, antibiotika</a:t>
            </a:r>
          </a:p>
          <a:p>
            <a:pPr algn="l">
              <a:buFont typeface="Arial" pitchFamily="34" charset="0"/>
              <a:buChar char="•"/>
            </a:pPr>
            <a:r>
              <a:rPr lang="is-IS" dirty="0" smtClean="0">
                <a:solidFill>
                  <a:schemeClr val="tx1"/>
                </a:solidFill>
                <a:latin typeface="Arial" pitchFamily="34" charset="0"/>
                <a:cs typeface="Arial" pitchFamily="34" charset="0"/>
              </a:rPr>
              <a:t> Husholdningenes gjeld</a:t>
            </a:r>
          </a:p>
          <a:p>
            <a:pPr algn="l">
              <a:buFont typeface="Arial" pitchFamily="34" charset="0"/>
              <a:buChar char="•"/>
            </a:pPr>
            <a:r>
              <a:rPr lang="is-IS" dirty="0">
                <a:solidFill>
                  <a:schemeClr val="tx1"/>
                </a:solidFill>
                <a:latin typeface="Arial" pitchFamily="34" charset="0"/>
                <a:cs typeface="Arial" pitchFamily="34" charset="0"/>
              </a:rPr>
              <a:t> </a:t>
            </a:r>
            <a:r>
              <a:rPr lang="is-IS" dirty="0" smtClean="0">
                <a:solidFill>
                  <a:schemeClr val="tx1"/>
                </a:solidFill>
                <a:latin typeface="Arial" pitchFamily="34" charset="0"/>
                <a:cs typeface="Arial" pitchFamily="34" charset="0"/>
              </a:rPr>
              <a:t>Statens g</a:t>
            </a:r>
            <a:r>
              <a:rPr lang="nb-NO" dirty="0" smtClean="0">
                <a:solidFill>
                  <a:schemeClr val="tx1"/>
                </a:solidFill>
                <a:latin typeface="Arial" pitchFamily="34" charset="0"/>
                <a:cs typeface="Arial" pitchFamily="34" charset="0"/>
              </a:rPr>
              <a:t>jeld pr. individ</a:t>
            </a:r>
            <a:endParaRPr lang="is-IS" dirty="0" smtClean="0">
              <a:solidFill>
                <a:schemeClr val="tx1"/>
              </a:solidFill>
              <a:latin typeface="Arial" pitchFamily="34" charset="0"/>
              <a:cs typeface="Arial" pitchFamily="34" charset="0"/>
            </a:endParaRPr>
          </a:p>
          <a:p>
            <a:pPr algn="l">
              <a:buFont typeface="Arial" pitchFamily="34" charset="0"/>
              <a:buChar char="•"/>
            </a:pPr>
            <a:r>
              <a:rPr lang="is-IS" dirty="0" smtClean="0">
                <a:solidFill>
                  <a:schemeClr val="tx1"/>
                </a:solidFill>
                <a:latin typeface="Arial" pitchFamily="34" charset="0"/>
                <a:cs typeface="Arial" pitchFamily="34" charset="0"/>
              </a:rPr>
              <a:t> </a:t>
            </a:r>
            <a:r>
              <a:rPr lang="is-IS" dirty="0" err="1" smtClean="0">
                <a:solidFill>
                  <a:schemeClr val="tx1"/>
                </a:solidFill>
                <a:latin typeface="Arial" pitchFamily="34" charset="0"/>
                <a:cs typeface="Arial" pitchFamily="34" charset="0"/>
              </a:rPr>
              <a:t>Styringsrenten</a:t>
            </a:r>
            <a:endParaRPr lang="is-IS" dirty="0" smtClean="0">
              <a:solidFill>
                <a:schemeClr val="tx1"/>
              </a:solidFill>
              <a:latin typeface="Arial" pitchFamily="34" charset="0"/>
              <a:cs typeface="Arial" pitchFamily="34" charset="0"/>
            </a:endParaRPr>
          </a:p>
          <a:p>
            <a:pPr algn="l">
              <a:buFont typeface="Arial" pitchFamily="34" charset="0"/>
              <a:buChar char="•"/>
            </a:pPr>
            <a:r>
              <a:rPr lang="is-IS" dirty="0" smtClean="0">
                <a:solidFill>
                  <a:schemeClr val="tx1"/>
                </a:solidFill>
                <a:latin typeface="Arial" pitchFamily="34" charset="0"/>
                <a:cs typeface="Arial" pitchFamily="34" charset="0"/>
              </a:rPr>
              <a:t> </a:t>
            </a:r>
            <a:r>
              <a:rPr lang="is-IS" dirty="0" err="1" smtClean="0">
                <a:solidFill>
                  <a:schemeClr val="tx1"/>
                </a:solidFill>
                <a:latin typeface="Arial" pitchFamily="34" charset="0"/>
                <a:cs typeface="Arial" pitchFamily="34" charset="0"/>
              </a:rPr>
              <a:t>Bruk</a:t>
            </a:r>
            <a:r>
              <a:rPr lang="is-IS" dirty="0" smtClean="0">
                <a:solidFill>
                  <a:schemeClr val="tx1"/>
                </a:solidFill>
                <a:latin typeface="Arial" pitchFamily="34" charset="0"/>
                <a:cs typeface="Arial" pitchFamily="34" charset="0"/>
              </a:rPr>
              <a:t> av kredittkort</a:t>
            </a:r>
          </a:p>
          <a:p>
            <a:pPr algn="l">
              <a:buFont typeface="Arial" pitchFamily="34" charset="0"/>
              <a:buChar char="•"/>
            </a:pPr>
            <a:r>
              <a:rPr lang="is-IS" dirty="0" smtClean="0">
                <a:solidFill>
                  <a:schemeClr val="tx1"/>
                </a:solidFill>
                <a:latin typeface="Arial" pitchFamily="34" charset="0"/>
                <a:cs typeface="Arial" pitchFamily="34" charset="0"/>
              </a:rPr>
              <a:t> Bruk av mobiltelefoner</a:t>
            </a:r>
          </a:p>
          <a:p>
            <a:pPr algn="l">
              <a:buFont typeface="Arial" pitchFamily="34" charset="0"/>
              <a:buChar char="•"/>
            </a:pPr>
            <a:r>
              <a:rPr lang="is-IS" dirty="0" smtClean="0">
                <a:solidFill>
                  <a:schemeClr val="tx1"/>
                </a:solidFill>
                <a:latin typeface="Arial" pitchFamily="34" charset="0"/>
                <a:cs typeface="Arial" pitchFamily="34" charset="0"/>
              </a:rPr>
              <a:t> Computer eierskap og Internett-bruk</a:t>
            </a:r>
          </a:p>
          <a:p>
            <a:pPr algn="l">
              <a:buFont typeface="Arial" pitchFamily="34" charset="0"/>
              <a:buChar char="•"/>
            </a:pPr>
            <a:r>
              <a:rPr lang="is-IS" dirty="0" smtClean="0">
                <a:solidFill>
                  <a:schemeClr val="tx1"/>
                </a:solidFill>
                <a:latin typeface="Arial" pitchFamily="34" charset="0"/>
                <a:cs typeface="Arial" pitchFamily="34" charset="0"/>
              </a:rPr>
              <a:t> Kjøp av årskort i gymsalen</a:t>
            </a:r>
          </a:p>
          <a:p>
            <a:pPr algn="l">
              <a:buFont typeface="Arial" pitchFamily="34" charset="0"/>
              <a:buChar char="•"/>
            </a:pPr>
            <a:r>
              <a:rPr lang="is-IS" dirty="0" smtClean="0">
                <a:solidFill>
                  <a:schemeClr val="tx1"/>
                </a:solidFill>
                <a:latin typeface="Arial" pitchFamily="34" charset="0"/>
                <a:cs typeface="Arial" pitchFamily="34" charset="0"/>
              </a:rPr>
              <a:t> Fleste Jeep-er (4X4)</a:t>
            </a:r>
          </a:p>
          <a:p>
            <a:pPr algn="l">
              <a:buFont typeface="Arial" pitchFamily="34" charset="0"/>
              <a:buChar char="•"/>
            </a:pPr>
            <a:r>
              <a:rPr lang="is-IS" dirty="0" smtClean="0">
                <a:solidFill>
                  <a:schemeClr val="tx1"/>
                </a:solidFill>
                <a:latin typeface="Arial" pitchFamily="34" charset="0"/>
                <a:cs typeface="Arial" pitchFamily="34" charset="0"/>
              </a:rPr>
              <a:t> </a:t>
            </a:r>
            <a:r>
              <a:rPr lang="is-IS" dirty="0" err="1" smtClean="0">
                <a:solidFill>
                  <a:schemeClr val="tx1"/>
                </a:solidFill>
                <a:latin typeface="Arial" pitchFamily="34" charset="0"/>
                <a:cs typeface="Arial" pitchFamily="34" charset="0"/>
              </a:rPr>
              <a:t>Beste</a:t>
            </a:r>
            <a:r>
              <a:rPr lang="is-IS" dirty="0" smtClean="0">
                <a:solidFill>
                  <a:schemeClr val="tx1"/>
                </a:solidFill>
                <a:latin typeface="Arial" pitchFamily="34" charset="0"/>
                <a:cs typeface="Arial" pitchFamily="34" charset="0"/>
              </a:rPr>
              <a:t> </a:t>
            </a:r>
            <a:r>
              <a:rPr lang="is-IS" dirty="0" err="1" smtClean="0">
                <a:solidFill>
                  <a:schemeClr val="tx1"/>
                </a:solidFill>
                <a:latin typeface="Arial" pitchFamily="34" charset="0"/>
                <a:cs typeface="Arial" pitchFamily="34" charset="0"/>
              </a:rPr>
              <a:t>svömmebassenger</a:t>
            </a:r>
            <a:endParaRPr lang="is-IS" dirty="0" smtClean="0">
              <a:solidFill>
                <a:schemeClr val="tx1"/>
              </a:solidFill>
              <a:latin typeface="Arial" pitchFamily="34" charset="0"/>
              <a:cs typeface="Arial" pitchFamily="34" charset="0"/>
            </a:endParaRPr>
          </a:p>
          <a:p>
            <a:pPr algn="l">
              <a:buFont typeface="Arial" pitchFamily="34" charset="0"/>
              <a:buChar char="•"/>
            </a:pPr>
            <a:r>
              <a:rPr lang="is-IS" dirty="0" smtClean="0">
                <a:solidFill>
                  <a:schemeClr val="tx1"/>
                </a:solidFill>
                <a:latin typeface="Arial" pitchFamily="34" charset="0"/>
                <a:cs typeface="Arial" pitchFamily="34" charset="0"/>
              </a:rPr>
              <a:t> </a:t>
            </a:r>
            <a:r>
              <a:rPr lang="is-IS" dirty="0" err="1" smtClean="0">
                <a:solidFill>
                  <a:schemeClr val="tx1"/>
                </a:solidFill>
                <a:latin typeface="Arial" pitchFamily="34" charset="0"/>
                <a:cs typeface="Arial" pitchFamily="34" charset="0"/>
              </a:rPr>
              <a:t>Unges</a:t>
            </a:r>
            <a:r>
              <a:rPr lang="is-IS" dirty="0" smtClean="0">
                <a:solidFill>
                  <a:schemeClr val="tx1"/>
                </a:solidFill>
                <a:latin typeface="Arial" pitchFamily="34" charset="0"/>
                <a:cs typeface="Arial" pitchFamily="34" charset="0"/>
              </a:rPr>
              <a:t> </a:t>
            </a:r>
            <a:r>
              <a:rPr lang="is-IS" dirty="0" err="1" smtClean="0">
                <a:solidFill>
                  <a:schemeClr val="tx1"/>
                </a:solidFill>
                <a:latin typeface="Arial" pitchFamily="34" charset="0"/>
                <a:cs typeface="Arial" pitchFamily="34" charset="0"/>
              </a:rPr>
              <a:t>deltakelse</a:t>
            </a:r>
            <a:r>
              <a:rPr lang="is-IS" dirty="0" smtClean="0">
                <a:solidFill>
                  <a:schemeClr val="tx1"/>
                </a:solidFill>
                <a:latin typeface="Arial" pitchFamily="34" charset="0"/>
                <a:cs typeface="Arial" pitchFamily="34" charset="0"/>
              </a:rPr>
              <a:t> i </a:t>
            </a:r>
            <a:r>
              <a:rPr lang="is-IS" dirty="0" err="1" smtClean="0">
                <a:solidFill>
                  <a:schemeClr val="tx1"/>
                </a:solidFill>
                <a:latin typeface="Arial" pitchFamily="34" charset="0"/>
                <a:cs typeface="Arial" pitchFamily="34" charset="0"/>
              </a:rPr>
              <a:t>fritidsaktiviteter</a:t>
            </a:r>
            <a:endParaRPr lang="is-IS" dirty="0" smtClean="0">
              <a:solidFill>
                <a:schemeClr val="tx1"/>
              </a:solidFill>
              <a:latin typeface="Arial" pitchFamily="34" charset="0"/>
              <a:cs typeface="Arial" pitchFamily="34" charset="0"/>
            </a:endParaRPr>
          </a:p>
          <a:p>
            <a:pPr algn="l">
              <a:buFont typeface="Arial" pitchFamily="34" charset="0"/>
              <a:buChar char="•"/>
            </a:pPr>
            <a:r>
              <a:rPr lang="is-IS" dirty="0" smtClean="0">
                <a:solidFill>
                  <a:schemeClr val="tx1"/>
                </a:solidFill>
                <a:latin typeface="Arial" pitchFamily="34" charset="0"/>
                <a:cs typeface="Arial" pitchFamily="34" charset="0"/>
              </a:rPr>
              <a:t> </a:t>
            </a:r>
            <a:r>
              <a:rPr lang="is-IS" dirty="0" err="1" smtClean="0">
                <a:solidFill>
                  <a:schemeClr val="tx1"/>
                </a:solidFill>
                <a:latin typeface="Arial" pitchFamily="34" charset="0"/>
                <a:cs typeface="Arial" pitchFamily="34" charset="0"/>
              </a:rPr>
              <a:t>Minst</a:t>
            </a:r>
            <a:r>
              <a:rPr lang="is-IS" dirty="0" smtClean="0">
                <a:solidFill>
                  <a:schemeClr val="tx1"/>
                </a:solidFill>
                <a:latin typeface="Arial" pitchFamily="34" charset="0"/>
                <a:cs typeface="Arial" pitchFamily="34" charset="0"/>
              </a:rPr>
              <a:t> </a:t>
            </a:r>
            <a:r>
              <a:rPr lang="is-IS" dirty="0" err="1" smtClean="0">
                <a:solidFill>
                  <a:schemeClr val="tx1"/>
                </a:solidFill>
                <a:latin typeface="Arial" pitchFamily="34" charset="0"/>
                <a:cs typeface="Arial" pitchFamily="34" charset="0"/>
              </a:rPr>
              <a:t>bruk</a:t>
            </a:r>
            <a:r>
              <a:rPr lang="is-IS" dirty="0" smtClean="0">
                <a:solidFill>
                  <a:schemeClr val="tx1"/>
                </a:solidFill>
                <a:latin typeface="Arial" pitchFamily="34" charset="0"/>
                <a:cs typeface="Arial" pitchFamily="34" charset="0"/>
              </a:rPr>
              <a:t> </a:t>
            </a:r>
            <a:r>
              <a:rPr lang="is-IS" dirty="0" err="1" smtClean="0">
                <a:solidFill>
                  <a:schemeClr val="tx1"/>
                </a:solidFill>
                <a:latin typeface="Arial" pitchFamily="34" charset="0"/>
                <a:cs typeface="Arial" pitchFamily="34" charset="0"/>
              </a:rPr>
              <a:t>av</a:t>
            </a:r>
            <a:r>
              <a:rPr lang="is-IS" dirty="0" smtClean="0">
                <a:solidFill>
                  <a:schemeClr val="tx1"/>
                </a:solidFill>
                <a:latin typeface="Arial" pitchFamily="34" charset="0"/>
                <a:cs typeface="Arial" pitchFamily="34" charset="0"/>
              </a:rPr>
              <a:t> </a:t>
            </a:r>
            <a:r>
              <a:rPr lang="is-IS" dirty="0" err="1" smtClean="0">
                <a:solidFill>
                  <a:schemeClr val="tx1"/>
                </a:solidFill>
                <a:latin typeface="Arial" pitchFamily="34" charset="0"/>
                <a:cs typeface="Arial" pitchFamily="34" charset="0"/>
              </a:rPr>
              <a:t>narkotika</a:t>
            </a:r>
            <a:r>
              <a:rPr lang="is-IS" dirty="0" smtClean="0">
                <a:solidFill>
                  <a:schemeClr val="tx1"/>
                </a:solidFill>
                <a:latin typeface="Arial" pitchFamily="34" charset="0"/>
                <a:cs typeface="Arial" pitchFamily="34" charset="0"/>
              </a:rPr>
              <a:t>, </a:t>
            </a:r>
            <a:r>
              <a:rPr lang="is-IS" dirty="0" err="1" smtClean="0">
                <a:solidFill>
                  <a:schemeClr val="tx1"/>
                </a:solidFill>
                <a:latin typeface="Arial" pitchFamily="34" charset="0"/>
                <a:cs typeface="Arial" pitchFamily="34" charset="0"/>
              </a:rPr>
              <a:t>tobak</a:t>
            </a:r>
            <a:r>
              <a:rPr lang="is-IS" dirty="0" smtClean="0">
                <a:solidFill>
                  <a:schemeClr val="tx1"/>
                </a:solidFill>
                <a:latin typeface="Arial" pitchFamily="34" charset="0"/>
                <a:cs typeface="Arial" pitchFamily="34" charset="0"/>
              </a:rPr>
              <a:t> og </a:t>
            </a:r>
            <a:r>
              <a:rPr lang="is-IS" dirty="0" err="1" smtClean="0">
                <a:solidFill>
                  <a:schemeClr val="tx1"/>
                </a:solidFill>
                <a:latin typeface="Arial" pitchFamily="34" charset="0"/>
                <a:cs typeface="Arial" pitchFamily="34" charset="0"/>
              </a:rPr>
              <a:t>spiritus</a:t>
            </a:r>
            <a:r>
              <a:rPr lang="is-IS" dirty="0" smtClean="0">
                <a:solidFill>
                  <a:schemeClr val="tx1"/>
                </a:solidFill>
                <a:latin typeface="Arial" pitchFamily="34" charset="0"/>
                <a:cs typeface="Arial" pitchFamily="34" charset="0"/>
              </a:rPr>
              <a:t> </a:t>
            </a:r>
            <a:r>
              <a:rPr lang="is-IS" dirty="0" err="1" smtClean="0">
                <a:solidFill>
                  <a:schemeClr val="tx1"/>
                </a:solidFill>
                <a:latin typeface="Arial" pitchFamily="34" charset="0"/>
                <a:cs typeface="Arial" pitchFamily="34" charset="0"/>
              </a:rPr>
              <a:t>blandt</a:t>
            </a:r>
            <a:r>
              <a:rPr lang="is-IS" dirty="0" smtClean="0">
                <a:solidFill>
                  <a:schemeClr val="tx1"/>
                </a:solidFill>
                <a:latin typeface="Arial" pitchFamily="34" charset="0"/>
                <a:cs typeface="Arial" pitchFamily="34" charset="0"/>
              </a:rPr>
              <a:t> </a:t>
            </a:r>
            <a:r>
              <a:rPr lang="is-IS" dirty="0" err="1" smtClean="0">
                <a:solidFill>
                  <a:schemeClr val="tx1"/>
                </a:solidFill>
                <a:latin typeface="Arial" pitchFamily="34" charset="0"/>
                <a:cs typeface="Arial" pitchFamily="34" charset="0"/>
              </a:rPr>
              <a:t>ungdom</a:t>
            </a:r>
            <a:r>
              <a:rPr lang="is-IS" dirty="0" smtClean="0">
                <a:solidFill>
                  <a:schemeClr val="tx1"/>
                </a:solidFill>
                <a:latin typeface="Arial" pitchFamily="34" charset="0"/>
                <a:cs typeface="Arial" pitchFamily="34" charset="0"/>
              </a:rPr>
              <a:t> </a:t>
            </a:r>
            <a:r>
              <a:rPr lang="is-IS" dirty="0" err="1" smtClean="0">
                <a:solidFill>
                  <a:schemeClr val="tx1"/>
                </a:solidFill>
                <a:latin typeface="Arial" pitchFamily="34" charset="0"/>
                <a:cs typeface="Arial" pitchFamily="34" charset="0"/>
              </a:rPr>
              <a:t>under</a:t>
            </a:r>
            <a:r>
              <a:rPr lang="is-IS" dirty="0" smtClean="0">
                <a:solidFill>
                  <a:schemeClr val="tx1"/>
                </a:solidFill>
                <a:latin typeface="Arial" pitchFamily="34" charset="0"/>
                <a:cs typeface="Arial" pitchFamily="34" charset="0"/>
              </a:rPr>
              <a:t> 16 å</a:t>
            </a:r>
            <a:r>
              <a:rPr lang="is-IS" dirty="0" err="1" smtClean="0">
                <a:solidFill>
                  <a:schemeClr val="tx1"/>
                </a:solidFill>
                <a:latin typeface="Arial" pitchFamily="34" charset="0"/>
                <a:cs typeface="Arial" pitchFamily="34" charset="0"/>
              </a:rPr>
              <a:t>rs</a:t>
            </a:r>
            <a:r>
              <a:rPr lang="is-IS" dirty="0" smtClean="0">
                <a:solidFill>
                  <a:schemeClr val="tx1"/>
                </a:solidFill>
                <a:latin typeface="Arial" pitchFamily="34" charset="0"/>
                <a:cs typeface="Arial" pitchFamily="34" charset="0"/>
              </a:rPr>
              <a:t> </a:t>
            </a:r>
            <a:r>
              <a:rPr lang="is-IS" dirty="0" err="1" smtClean="0">
                <a:solidFill>
                  <a:schemeClr val="tx1"/>
                </a:solidFill>
                <a:latin typeface="Arial" pitchFamily="34" charset="0"/>
                <a:cs typeface="Arial" pitchFamily="34" charset="0"/>
              </a:rPr>
              <a:t>alderen</a:t>
            </a:r>
            <a:endParaRPr lang="is-IS" dirty="0" smtClean="0">
              <a:solidFill>
                <a:schemeClr val="tx1"/>
              </a:solidFill>
              <a:latin typeface="Arial" pitchFamily="34" charset="0"/>
              <a:cs typeface="Arial" pitchFamily="34" charset="0"/>
            </a:endParaRPr>
          </a:p>
          <a:p>
            <a:pPr algn="l">
              <a:buFont typeface="Arial" pitchFamily="34" charset="0"/>
              <a:buChar char="•"/>
            </a:pPr>
            <a:endParaRPr lang="is-IS" dirty="0" smtClean="0">
              <a:solidFill>
                <a:schemeClr val="tx1"/>
              </a:solidFill>
              <a:latin typeface="Arial" pitchFamily="34" charset="0"/>
              <a:cs typeface="Arial" pitchFamily="34" charset="0"/>
            </a:endParaRPr>
          </a:p>
          <a:p>
            <a:pPr algn="l">
              <a:buFont typeface="Arial" pitchFamily="34" charset="0"/>
              <a:buChar char="•"/>
            </a:pPr>
            <a:endParaRPr lang="is-IS" dirty="0" smtClean="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811737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ill 1"/>
          <p:cNvSpPr>
            <a:spLocks noGrp="1"/>
          </p:cNvSpPr>
          <p:nvPr>
            <p:ph type="title"/>
          </p:nvPr>
        </p:nvSpPr>
        <p:spPr/>
        <p:txBody>
          <a:bodyPr/>
          <a:lstStyle/>
          <a:p>
            <a:r>
              <a:rPr lang="is-IS" dirty="0" smtClean="0"/>
              <a:t>Island i dag – </a:t>
            </a:r>
            <a:r>
              <a:rPr lang="is-IS" dirty="0" err="1" smtClean="0"/>
              <a:t>fritid</a:t>
            </a:r>
            <a:r>
              <a:rPr lang="is-IS" dirty="0" smtClean="0"/>
              <a:t> for </a:t>
            </a:r>
            <a:r>
              <a:rPr lang="is-IS" dirty="0" err="1" smtClean="0"/>
              <a:t>alle</a:t>
            </a:r>
            <a:endParaRPr lang="is-IS" dirty="0"/>
          </a:p>
        </p:txBody>
      </p:sp>
      <p:sp>
        <p:nvSpPr>
          <p:cNvPr id="3" name="Staðgengill efnis 2"/>
          <p:cNvSpPr>
            <a:spLocks noGrp="1"/>
          </p:cNvSpPr>
          <p:nvPr>
            <p:ph idx="1"/>
          </p:nvPr>
        </p:nvSpPr>
        <p:spPr/>
        <p:txBody>
          <a:bodyPr>
            <a:normAutofit fontScale="85000" lnSpcReduction="10000"/>
          </a:bodyPr>
          <a:lstStyle/>
          <a:p>
            <a:r>
              <a:rPr lang="nb-NO" dirty="0"/>
              <a:t>Vi har bygd opp noen av den beste </a:t>
            </a:r>
            <a:r>
              <a:rPr lang="nb-NO" dirty="0" smtClean="0"/>
              <a:t>fritidsservice </a:t>
            </a:r>
            <a:r>
              <a:rPr lang="nb-NO" dirty="0"/>
              <a:t>i verden for </a:t>
            </a:r>
            <a:r>
              <a:rPr lang="nb-NO" dirty="0" smtClean="0"/>
              <a:t>barn og undom</a:t>
            </a:r>
          </a:p>
          <a:p>
            <a:r>
              <a:rPr lang="nb-NO" dirty="0" smtClean="0"/>
              <a:t>Deltakelse </a:t>
            </a:r>
            <a:r>
              <a:rPr lang="nb-NO" dirty="0"/>
              <a:t>i organiserte fritidsaktiviteter er trolig den høyeste i </a:t>
            </a:r>
            <a:r>
              <a:rPr lang="nb-NO" dirty="0" smtClean="0"/>
              <a:t>OECD </a:t>
            </a:r>
            <a:r>
              <a:rPr lang="is-IS" dirty="0" smtClean="0"/>
              <a:t>i </a:t>
            </a:r>
            <a:r>
              <a:rPr lang="is-IS" dirty="0" err="1"/>
              <a:t>aldersgruppen</a:t>
            </a:r>
            <a:r>
              <a:rPr lang="is-IS" dirty="0"/>
              <a:t> 6-18 </a:t>
            </a:r>
            <a:r>
              <a:rPr lang="is-IS" dirty="0" smtClean="0"/>
              <a:t>år</a:t>
            </a:r>
          </a:p>
          <a:p>
            <a:r>
              <a:rPr lang="nb-NO" dirty="0" smtClean="0"/>
              <a:t>Aktiv deltakelse av </a:t>
            </a:r>
            <a:r>
              <a:rPr lang="nb-NO" dirty="0"/>
              <a:t>alle har vært vårt motto </a:t>
            </a:r>
            <a:r>
              <a:rPr lang="nb-NO" dirty="0" smtClean="0"/>
              <a:t>i årevis</a:t>
            </a:r>
          </a:p>
          <a:p>
            <a:r>
              <a:rPr lang="is-IS" dirty="0" err="1" smtClean="0"/>
              <a:t>Statlige</a:t>
            </a:r>
            <a:r>
              <a:rPr lang="is-IS" dirty="0" smtClean="0"/>
              <a:t> og </a:t>
            </a:r>
            <a:r>
              <a:rPr lang="is-IS" dirty="0" err="1" smtClean="0"/>
              <a:t>lokale</a:t>
            </a:r>
            <a:r>
              <a:rPr lang="is-IS" dirty="0" smtClean="0"/>
              <a:t> </a:t>
            </a:r>
            <a:r>
              <a:rPr lang="is-IS" dirty="0" err="1" smtClean="0"/>
              <a:t>myndigheter</a:t>
            </a:r>
            <a:r>
              <a:rPr lang="is-IS" dirty="0" smtClean="0"/>
              <a:t> </a:t>
            </a:r>
            <a:r>
              <a:rPr lang="is-IS" dirty="0" err="1" smtClean="0"/>
              <a:t>har</a:t>
            </a:r>
            <a:r>
              <a:rPr lang="is-IS" dirty="0" smtClean="0"/>
              <a:t> </a:t>
            </a:r>
            <a:r>
              <a:rPr lang="is-IS" dirty="0" err="1" smtClean="0"/>
              <a:t>utfört</a:t>
            </a:r>
            <a:r>
              <a:rPr lang="is-IS" dirty="0" smtClean="0"/>
              <a:t> r</a:t>
            </a:r>
            <a:r>
              <a:rPr lang="nb-NO" dirty="0" smtClean="0"/>
              <a:t>ettslig </a:t>
            </a:r>
            <a:r>
              <a:rPr lang="nb-NO" dirty="0"/>
              <a:t>rammeverk for å forbedre </a:t>
            </a:r>
            <a:r>
              <a:rPr lang="nb-NO" dirty="0" smtClean="0"/>
              <a:t>situasjonen for handikappede.</a:t>
            </a:r>
          </a:p>
          <a:p>
            <a:r>
              <a:rPr lang="nb-NO" dirty="0" smtClean="0"/>
              <a:t>Svært lite finns om «fritid» i regleverket om </a:t>
            </a:r>
            <a:r>
              <a:rPr lang="is-IS" dirty="0" err="1" smtClean="0"/>
              <a:t>overf</a:t>
            </a:r>
            <a:r>
              <a:rPr lang="is-IS" dirty="0" smtClean="0"/>
              <a:t>øringen</a:t>
            </a:r>
            <a:r>
              <a:rPr lang="nb-NO" dirty="0" smtClean="0"/>
              <a:t> av servisen fra staten til kommunene  </a:t>
            </a:r>
            <a:endParaRPr lang="nb-NO" dirty="0"/>
          </a:p>
          <a:p>
            <a:endParaRPr lang="nb-NO" dirty="0"/>
          </a:p>
          <a:p>
            <a:endParaRPr lang="is-IS" dirty="0" smtClean="0"/>
          </a:p>
          <a:p>
            <a:endParaRPr lang="is-IS" dirty="0"/>
          </a:p>
          <a:p>
            <a:endParaRPr lang="nb-NO" dirty="0"/>
          </a:p>
          <a:p>
            <a:endParaRPr lang="nb-NO" dirty="0"/>
          </a:p>
          <a:p>
            <a:endParaRPr lang="is-IS" dirty="0"/>
          </a:p>
        </p:txBody>
      </p:sp>
    </p:spTree>
    <p:extLst>
      <p:ext uri="{BB962C8B-B14F-4D97-AF65-F5344CB8AC3E}">
        <p14:creationId xmlns:p14="http://schemas.microsoft.com/office/powerpoint/2010/main" val="142836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84976" cy="1224137"/>
          </a:xfrm>
        </p:spPr>
        <p:txBody>
          <a:bodyPr>
            <a:noAutofit/>
          </a:bodyPr>
          <a:lstStyle/>
          <a:p>
            <a:r>
              <a:rPr lang="nb-NO" sz="3200" b="1" dirty="0" smtClean="0">
                <a:latin typeface="+mn-lt"/>
                <a:ea typeface="+mn-ea"/>
                <a:cs typeface="+mn-cs"/>
              </a:rPr>
              <a:t>Hva har hovedstaden Reykjavík gjort? </a:t>
            </a:r>
            <a:br>
              <a:rPr lang="nb-NO" sz="3200" b="1" dirty="0" smtClean="0">
                <a:latin typeface="+mn-lt"/>
                <a:ea typeface="+mn-ea"/>
                <a:cs typeface="+mn-cs"/>
              </a:rPr>
            </a:br>
            <a:r>
              <a:rPr lang="nb-NO" sz="3200" b="1" dirty="0" smtClean="0">
                <a:latin typeface="+mn-lt"/>
                <a:ea typeface="+mn-ea"/>
                <a:cs typeface="+mn-cs"/>
              </a:rPr>
              <a:t>Aktiviteter! </a:t>
            </a:r>
            <a:r>
              <a:rPr lang="nb-NO" sz="3200" b="1" dirty="0">
                <a:latin typeface="+mn-lt"/>
                <a:ea typeface="+mn-ea"/>
                <a:cs typeface="+mn-cs"/>
              </a:rPr>
              <a:t>- holde barna okkupert på en god måte</a:t>
            </a:r>
            <a:endParaRPr lang="is-IS" sz="3200" b="1" kern="1200" dirty="0">
              <a:solidFill>
                <a:schemeClr val="tx1"/>
              </a:solidFill>
              <a:latin typeface="+mn-lt"/>
              <a:ea typeface="+mn-ea"/>
              <a:cs typeface="+mn-cs"/>
            </a:endParaRPr>
          </a:p>
        </p:txBody>
      </p:sp>
      <p:sp>
        <p:nvSpPr>
          <p:cNvPr id="3" name="Content Placeholder 2"/>
          <p:cNvSpPr>
            <a:spLocks noGrp="1"/>
          </p:cNvSpPr>
          <p:nvPr>
            <p:ph idx="1"/>
          </p:nvPr>
        </p:nvSpPr>
        <p:spPr/>
        <p:txBody>
          <a:bodyPr>
            <a:noAutofit/>
          </a:bodyPr>
          <a:lstStyle/>
          <a:p>
            <a:r>
              <a:rPr lang="en-US" sz="2400" dirty="0" err="1" smtClean="0"/>
              <a:t>Økte</a:t>
            </a:r>
            <a:r>
              <a:rPr lang="en-US" sz="2400" dirty="0" smtClean="0"/>
              <a:t> </a:t>
            </a:r>
            <a:r>
              <a:rPr lang="en-US" sz="2400" dirty="0" err="1" smtClean="0"/>
              <a:t>midler</a:t>
            </a:r>
            <a:r>
              <a:rPr lang="en-US" sz="2400" dirty="0" smtClean="0"/>
              <a:t> </a:t>
            </a:r>
            <a:r>
              <a:rPr lang="en-US" sz="2400" dirty="0" err="1" smtClean="0"/>
              <a:t>ble</a:t>
            </a:r>
            <a:r>
              <a:rPr lang="en-US" sz="2400" dirty="0" smtClean="0"/>
              <a:t> </a:t>
            </a:r>
            <a:r>
              <a:rPr lang="en-US" sz="2400" dirty="0" err="1" smtClean="0"/>
              <a:t>brukt</a:t>
            </a:r>
            <a:r>
              <a:rPr lang="en-US" sz="2400" dirty="0" smtClean="0"/>
              <a:t> </a:t>
            </a:r>
            <a:r>
              <a:rPr lang="en-US" sz="2400" dirty="0" err="1" smtClean="0"/>
              <a:t>til</a:t>
            </a:r>
            <a:r>
              <a:rPr lang="en-US" sz="2400" dirty="0" smtClean="0"/>
              <a:t> å </a:t>
            </a:r>
            <a:r>
              <a:rPr lang="en-US" sz="2400" dirty="0" err="1" smtClean="0"/>
              <a:t>fremme</a:t>
            </a:r>
            <a:r>
              <a:rPr lang="en-US" sz="2400" dirty="0" smtClean="0"/>
              <a:t> </a:t>
            </a:r>
            <a:r>
              <a:rPr lang="en-US" sz="2400" dirty="0" err="1" smtClean="0"/>
              <a:t>fritid</a:t>
            </a:r>
            <a:r>
              <a:rPr lang="en-US" sz="2400" dirty="0" smtClean="0"/>
              <a:t> </a:t>
            </a:r>
            <a:r>
              <a:rPr lang="en-US" sz="2400" dirty="0" err="1" smtClean="0"/>
              <a:t>tjenester</a:t>
            </a:r>
            <a:r>
              <a:rPr lang="en-US" sz="2400" dirty="0" smtClean="0"/>
              <a:t>, </a:t>
            </a:r>
            <a:r>
              <a:rPr lang="en-US" sz="2400" dirty="0" err="1" smtClean="0"/>
              <a:t>idrett</a:t>
            </a:r>
            <a:r>
              <a:rPr lang="en-US" sz="2400" dirty="0" smtClean="0"/>
              <a:t>, </a:t>
            </a:r>
            <a:r>
              <a:rPr lang="en-US" sz="2400" dirty="0" err="1" smtClean="0"/>
              <a:t>ungdomsorganisasjoner</a:t>
            </a:r>
            <a:r>
              <a:rPr lang="en-US" sz="2400" dirty="0" smtClean="0"/>
              <a:t> og </a:t>
            </a:r>
            <a:r>
              <a:rPr lang="en-US" sz="2400" dirty="0" err="1" smtClean="0"/>
              <a:t>kulturell</a:t>
            </a:r>
            <a:r>
              <a:rPr lang="en-US" sz="2400" dirty="0" smtClean="0"/>
              <a:t> </a:t>
            </a:r>
            <a:r>
              <a:rPr lang="en-US" sz="2400" dirty="0" err="1" smtClean="0"/>
              <a:t>opplæring</a:t>
            </a:r>
            <a:r>
              <a:rPr lang="en-US" sz="2400" dirty="0" smtClean="0"/>
              <a:t/>
            </a:r>
            <a:br>
              <a:rPr lang="en-US" sz="2400" dirty="0" smtClean="0"/>
            </a:br>
            <a:endParaRPr lang="en-US" sz="2400" dirty="0" smtClean="0"/>
          </a:p>
          <a:p>
            <a:r>
              <a:rPr lang="en-US" sz="2400" dirty="0" smtClean="0"/>
              <a:t> </a:t>
            </a:r>
            <a:r>
              <a:rPr lang="en-US" sz="2400" dirty="0" err="1" smtClean="0"/>
              <a:t>Strukturen</a:t>
            </a:r>
            <a:r>
              <a:rPr lang="en-US" sz="2400" dirty="0" smtClean="0"/>
              <a:t> </a:t>
            </a:r>
            <a:r>
              <a:rPr lang="en-US" sz="2400" dirty="0" err="1" smtClean="0"/>
              <a:t>i</a:t>
            </a:r>
            <a:r>
              <a:rPr lang="en-US" sz="2400" dirty="0" smtClean="0"/>
              <a:t> </a:t>
            </a:r>
            <a:r>
              <a:rPr lang="en-US" sz="2400" dirty="0" err="1" smtClean="0"/>
              <a:t>fritids</a:t>
            </a:r>
            <a:r>
              <a:rPr lang="en-US" sz="2400" dirty="0" smtClean="0"/>
              <a:t> </a:t>
            </a:r>
            <a:r>
              <a:rPr lang="en-US" sz="2400" dirty="0" err="1" smtClean="0"/>
              <a:t>tjenester</a:t>
            </a:r>
            <a:r>
              <a:rPr lang="en-US" sz="2400" dirty="0" smtClean="0"/>
              <a:t> </a:t>
            </a:r>
            <a:r>
              <a:rPr lang="en-US" sz="2400" dirty="0" err="1" smtClean="0"/>
              <a:t>utviklet</a:t>
            </a:r>
            <a:r>
              <a:rPr lang="en-US" sz="2400" dirty="0" smtClean="0"/>
              <a:t> </a:t>
            </a:r>
            <a:r>
              <a:rPr lang="en-US" sz="2400" dirty="0" err="1" smtClean="0"/>
              <a:t>seg</a:t>
            </a:r>
            <a:r>
              <a:rPr lang="en-US" sz="2400" dirty="0" smtClean="0"/>
              <a:t> med </a:t>
            </a:r>
            <a:r>
              <a:rPr lang="en-US" sz="2400" dirty="0" err="1" smtClean="0"/>
              <a:t>fritidssentre</a:t>
            </a:r>
            <a:r>
              <a:rPr lang="en-US" sz="2400" dirty="0" smtClean="0"/>
              <a:t>, </a:t>
            </a:r>
            <a:r>
              <a:rPr lang="en-US" sz="2400" dirty="0" err="1" smtClean="0"/>
              <a:t>ungdomsklubber</a:t>
            </a:r>
            <a:r>
              <a:rPr lang="en-US" sz="2400" dirty="0" smtClean="0"/>
              <a:t> og </a:t>
            </a:r>
            <a:r>
              <a:rPr lang="en-US" sz="2400" dirty="0" err="1" smtClean="0"/>
              <a:t>etter</a:t>
            </a:r>
            <a:r>
              <a:rPr lang="en-US" sz="2400" dirty="0" smtClean="0"/>
              <a:t> </a:t>
            </a:r>
            <a:r>
              <a:rPr lang="en-US" sz="2400" dirty="0" err="1" smtClean="0"/>
              <a:t>skolen</a:t>
            </a:r>
            <a:r>
              <a:rPr lang="en-US" sz="2400" dirty="0" smtClean="0"/>
              <a:t> </a:t>
            </a:r>
            <a:r>
              <a:rPr lang="en-US" sz="2400" dirty="0" err="1" smtClean="0"/>
              <a:t>sentre</a:t>
            </a:r>
            <a:r>
              <a:rPr lang="en-US" sz="2400" dirty="0" smtClean="0"/>
              <a:t> </a:t>
            </a:r>
            <a:r>
              <a:rPr lang="en-US" sz="2400" dirty="0" err="1" smtClean="0"/>
              <a:t>i</a:t>
            </a:r>
            <a:r>
              <a:rPr lang="en-US" sz="2400" dirty="0" smtClean="0"/>
              <a:t> </a:t>
            </a:r>
            <a:r>
              <a:rPr lang="en-US" sz="2400" dirty="0" err="1" smtClean="0"/>
              <a:t>bydelene</a:t>
            </a:r>
            <a:r>
              <a:rPr lang="en-US" sz="2400" dirty="0" smtClean="0"/>
              <a:t>.</a:t>
            </a:r>
            <a:br>
              <a:rPr lang="en-US" sz="2400" dirty="0" smtClean="0"/>
            </a:br>
            <a:endParaRPr lang="en-US" sz="2400" dirty="0" smtClean="0"/>
          </a:p>
          <a:p>
            <a:r>
              <a:rPr lang="en-US" sz="2400" dirty="0" smtClean="0"/>
              <a:t> </a:t>
            </a:r>
            <a:r>
              <a:rPr lang="en-US" sz="2400" dirty="0" err="1" smtClean="0"/>
              <a:t>Bygging</a:t>
            </a:r>
            <a:r>
              <a:rPr lang="en-US" sz="2400" dirty="0" smtClean="0"/>
              <a:t> </a:t>
            </a:r>
            <a:r>
              <a:rPr lang="en-US" sz="2400" dirty="0" err="1" smtClean="0"/>
              <a:t>av</a:t>
            </a:r>
            <a:r>
              <a:rPr lang="en-US" sz="2400" dirty="0" smtClean="0"/>
              <a:t> </a:t>
            </a:r>
            <a:r>
              <a:rPr lang="en-US" sz="2400" dirty="0" err="1" smtClean="0"/>
              <a:t>anlegg</a:t>
            </a:r>
            <a:r>
              <a:rPr lang="en-US" sz="2400" dirty="0" smtClean="0"/>
              <a:t> for </a:t>
            </a:r>
            <a:r>
              <a:rPr lang="en-US" sz="2400" dirty="0" err="1" smtClean="0"/>
              <a:t>idrett</a:t>
            </a:r>
            <a:r>
              <a:rPr lang="en-US" sz="2400" dirty="0" smtClean="0"/>
              <a:t> og </a:t>
            </a:r>
            <a:r>
              <a:rPr lang="en-US" sz="2400" dirty="0" err="1" smtClean="0"/>
              <a:t>sosiale</a:t>
            </a:r>
            <a:r>
              <a:rPr lang="en-US" sz="2400" dirty="0" smtClean="0"/>
              <a:t> </a:t>
            </a:r>
            <a:r>
              <a:rPr lang="en-US" sz="2400" dirty="0" err="1" smtClean="0"/>
              <a:t>aktiviteter</a:t>
            </a:r>
            <a:r>
              <a:rPr lang="en-US" sz="2400" dirty="0" smtClean="0"/>
              <a:t> og </a:t>
            </a:r>
            <a:r>
              <a:rPr lang="en-US" sz="2400" dirty="0" err="1" smtClean="0"/>
              <a:t>styrking</a:t>
            </a:r>
            <a:r>
              <a:rPr lang="en-US" sz="2400" dirty="0" smtClean="0"/>
              <a:t> </a:t>
            </a:r>
            <a:r>
              <a:rPr lang="en-US" sz="2400" dirty="0" err="1" smtClean="0"/>
              <a:t>av</a:t>
            </a:r>
            <a:r>
              <a:rPr lang="en-US" sz="2400" dirty="0" smtClean="0"/>
              <a:t> </a:t>
            </a:r>
            <a:r>
              <a:rPr lang="en-US" sz="2400" dirty="0" err="1" smtClean="0"/>
              <a:t>infrastruktur</a:t>
            </a:r>
            <a:r>
              <a:rPr lang="en-US" sz="2400" dirty="0" smtClean="0"/>
              <a:t> </a:t>
            </a:r>
            <a:r>
              <a:rPr lang="en-US" sz="2400" dirty="0" err="1" smtClean="0"/>
              <a:t>innenfor</a:t>
            </a:r>
            <a:r>
              <a:rPr lang="en-US" sz="2400" dirty="0" smtClean="0"/>
              <a:t> </a:t>
            </a:r>
            <a:r>
              <a:rPr lang="en-US" sz="2400" dirty="0" err="1" smtClean="0"/>
              <a:t>frivillige</a:t>
            </a:r>
            <a:r>
              <a:rPr lang="en-US" sz="2400" dirty="0" smtClean="0"/>
              <a:t> </a:t>
            </a:r>
            <a:r>
              <a:rPr lang="en-US" sz="2400" dirty="0" err="1" smtClean="0"/>
              <a:t>organisasjoner</a:t>
            </a:r>
            <a:r>
              <a:rPr lang="en-US" sz="2400" dirty="0" smtClean="0"/>
              <a:t/>
            </a:r>
            <a:br>
              <a:rPr lang="en-US" sz="2400" dirty="0" smtClean="0"/>
            </a:br>
            <a:endParaRPr lang="en-US" sz="2400" dirty="0" smtClean="0"/>
          </a:p>
          <a:p>
            <a:r>
              <a:rPr lang="en-US" sz="2400" dirty="0" smtClean="0"/>
              <a:t> </a:t>
            </a:r>
            <a:r>
              <a:rPr lang="en-US" sz="2400" dirty="0" err="1" smtClean="0"/>
              <a:t>Sosial</a:t>
            </a:r>
            <a:r>
              <a:rPr lang="en-US" sz="2400" dirty="0" smtClean="0"/>
              <a:t> service </a:t>
            </a:r>
            <a:r>
              <a:rPr lang="en-US" sz="2400" dirty="0" err="1" smtClean="0"/>
              <a:t>ble</a:t>
            </a:r>
            <a:r>
              <a:rPr lang="en-US" sz="2400" dirty="0" smtClean="0"/>
              <a:t> </a:t>
            </a:r>
            <a:r>
              <a:rPr lang="en-US" sz="2400" dirty="0" err="1" smtClean="0"/>
              <a:t>styrket</a:t>
            </a:r>
            <a:r>
              <a:rPr lang="en-US" sz="2400" dirty="0" smtClean="0"/>
              <a:t> </a:t>
            </a:r>
            <a:r>
              <a:rPr lang="en-US" sz="2400" dirty="0" err="1" smtClean="0"/>
              <a:t>i</a:t>
            </a:r>
            <a:r>
              <a:rPr lang="en-US" sz="2400" dirty="0" smtClean="0"/>
              <a:t> </a:t>
            </a:r>
            <a:r>
              <a:rPr lang="en-US" sz="2400" dirty="0" err="1" smtClean="0"/>
              <a:t>bydelene</a:t>
            </a:r>
            <a:endParaRPr lang="is-IS" sz="2400" dirty="0"/>
          </a:p>
        </p:txBody>
      </p:sp>
      <p:sp>
        <p:nvSpPr>
          <p:cNvPr id="4" name="Slide Number Placeholder 3"/>
          <p:cNvSpPr>
            <a:spLocks noGrp="1"/>
          </p:cNvSpPr>
          <p:nvPr>
            <p:ph type="sldNum" sz="quarter" idx="11"/>
          </p:nvPr>
        </p:nvSpPr>
        <p:spPr/>
        <p:txBody>
          <a:bodyPr/>
          <a:lstStyle/>
          <a:p>
            <a:pPr>
              <a:defRPr/>
            </a:pPr>
            <a:fld id="{69DA8DA7-AB30-42C4-B2BF-BEAEB36F726B}" type="slidenum">
              <a:rPr lang="is-IS" smtClean="0">
                <a:solidFill>
                  <a:srgbClr val="000000"/>
                </a:solidFill>
              </a:rPr>
              <a:pPr>
                <a:defRPr/>
              </a:pPr>
              <a:t>4</a:t>
            </a:fld>
            <a:endParaRPr lang="is-IS">
              <a:solidFill>
                <a:srgbClr val="000000"/>
              </a:solidFill>
            </a:endParaRPr>
          </a:p>
        </p:txBody>
      </p:sp>
    </p:spTree>
    <p:extLst>
      <p:ext uri="{BB962C8B-B14F-4D97-AF65-F5344CB8AC3E}">
        <p14:creationId xmlns:p14="http://schemas.microsoft.com/office/powerpoint/2010/main" val="21542697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7544" y="548680"/>
            <a:ext cx="8229600" cy="620712"/>
          </a:xfrm>
          <a:noFill/>
        </p:spPr>
        <p:txBody>
          <a:bodyPr>
            <a:noAutofit/>
          </a:bodyPr>
          <a:lstStyle/>
          <a:p>
            <a:r>
              <a:rPr lang="nb-NO" sz="3600" b="1" dirty="0">
                <a:latin typeface="+mn-lt"/>
                <a:ea typeface="+mn-ea"/>
                <a:cs typeface="+mn-cs"/>
              </a:rPr>
              <a:t>Verdiene av det gode fritidstilbud</a:t>
            </a:r>
            <a:endParaRPr lang="is-IS" sz="3600" b="1" kern="1200" dirty="0" smtClean="0">
              <a:solidFill>
                <a:schemeClr val="tx1"/>
              </a:solidFill>
              <a:latin typeface="+mn-lt"/>
              <a:ea typeface="+mn-ea"/>
              <a:cs typeface="+mn-cs"/>
            </a:endParaRPr>
          </a:p>
        </p:txBody>
      </p:sp>
      <p:sp>
        <p:nvSpPr>
          <p:cNvPr id="22531" name="Rectangle 3"/>
          <p:cNvSpPr>
            <a:spLocks noGrp="1" noChangeArrowheads="1"/>
          </p:cNvSpPr>
          <p:nvPr>
            <p:ph type="body" idx="1"/>
          </p:nvPr>
        </p:nvSpPr>
        <p:spPr>
          <a:xfrm>
            <a:off x="539553" y="1988840"/>
            <a:ext cx="8064896" cy="4320480"/>
          </a:xfrm>
          <a:noFill/>
        </p:spPr>
        <p:txBody>
          <a:bodyPr/>
          <a:lstStyle/>
          <a:p>
            <a:pPr>
              <a:lnSpc>
                <a:spcPct val="80000"/>
              </a:lnSpc>
            </a:pPr>
            <a:r>
              <a:rPr lang="nb-NO" sz="2800" dirty="0" smtClean="0"/>
              <a:t>Fysisk og mental sikkerhet</a:t>
            </a:r>
            <a:br>
              <a:rPr lang="nb-NO" sz="2800" dirty="0" smtClean="0"/>
            </a:br>
            <a:endParaRPr lang="nb-NO" sz="2800" dirty="0" smtClean="0"/>
          </a:p>
          <a:p>
            <a:pPr>
              <a:lnSpc>
                <a:spcPct val="80000"/>
              </a:lnSpc>
            </a:pPr>
            <a:r>
              <a:rPr lang="nb-NO" sz="2800" dirty="0" smtClean="0"/>
              <a:t> Riktig planlegging - enkle og klare regler</a:t>
            </a:r>
            <a:br>
              <a:rPr lang="nb-NO" sz="2800" dirty="0" smtClean="0"/>
            </a:br>
            <a:endParaRPr lang="nb-NO" sz="2800" dirty="0" smtClean="0"/>
          </a:p>
          <a:p>
            <a:pPr>
              <a:lnSpc>
                <a:spcPct val="80000"/>
              </a:lnSpc>
            </a:pPr>
            <a:r>
              <a:rPr lang="nb-NO" sz="2800" dirty="0" smtClean="0"/>
              <a:t> Konstruktive relasjoner</a:t>
            </a:r>
            <a:br>
              <a:rPr lang="nb-NO" sz="2800" dirty="0" smtClean="0"/>
            </a:br>
            <a:endParaRPr lang="nb-NO" sz="2800" dirty="0" smtClean="0"/>
          </a:p>
          <a:p>
            <a:pPr>
              <a:lnSpc>
                <a:spcPct val="80000"/>
              </a:lnSpc>
            </a:pPr>
            <a:r>
              <a:rPr lang="nb-NO" sz="2800" dirty="0" smtClean="0"/>
              <a:t> Muligheter for alle å ha et sted av sin egen utenfor familiens og skolens grenser</a:t>
            </a:r>
            <a:r>
              <a:rPr lang="is-IS" sz="2500" dirty="0" smtClean="0"/>
              <a:t/>
            </a:r>
            <a:br>
              <a:rPr lang="is-IS" sz="2500" dirty="0" smtClean="0"/>
            </a:br>
            <a:endParaRPr lang="is-IS" sz="2500" dirty="0" smtClean="0"/>
          </a:p>
        </p:txBody>
      </p:sp>
    </p:spTree>
    <p:extLst>
      <p:ext uri="{BB962C8B-B14F-4D97-AF65-F5344CB8AC3E}">
        <p14:creationId xmlns:p14="http://schemas.microsoft.com/office/powerpoint/2010/main" val="4172126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1"/>
            <a:ext cx="8001000" cy="747936"/>
          </a:xfrm>
        </p:spPr>
        <p:txBody>
          <a:bodyPr/>
          <a:lstStyle/>
          <a:p>
            <a:r>
              <a:rPr lang="nb-NO" sz="2800" b="1" dirty="0"/>
              <a:t>Verdiene av det gode fritidstilbud</a:t>
            </a:r>
            <a:endParaRPr lang="is-IS" dirty="0"/>
          </a:p>
        </p:txBody>
      </p:sp>
      <p:sp>
        <p:nvSpPr>
          <p:cNvPr id="3" name="Content Placeholder 2"/>
          <p:cNvSpPr>
            <a:spLocks noGrp="1"/>
          </p:cNvSpPr>
          <p:nvPr>
            <p:ph idx="1"/>
          </p:nvPr>
        </p:nvSpPr>
        <p:spPr/>
        <p:txBody>
          <a:bodyPr/>
          <a:lstStyle/>
          <a:p>
            <a:pPr lvl="0">
              <a:lnSpc>
                <a:spcPct val="80000"/>
              </a:lnSpc>
            </a:pPr>
            <a:r>
              <a:rPr lang="nb-NO" sz="2500" dirty="0" smtClean="0"/>
              <a:t>Positive sosiale normer - Verdier av mangfold og likestilling</a:t>
            </a:r>
            <a:br>
              <a:rPr lang="nb-NO" sz="2500" dirty="0" smtClean="0"/>
            </a:br>
            <a:endParaRPr lang="nb-NO" sz="2500" dirty="0" smtClean="0"/>
          </a:p>
          <a:p>
            <a:pPr lvl="0">
              <a:lnSpc>
                <a:spcPct val="80000"/>
              </a:lnSpc>
            </a:pPr>
            <a:r>
              <a:rPr lang="nb-NO" sz="2500" dirty="0" smtClean="0"/>
              <a:t> Støtte positive sosiale aktiviteter, respektere rollen som unge mennesker har og deres stemme</a:t>
            </a:r>
            <a:br>
              <a:rPr lang="nb-NO" sz="2500" dirty="0" smtClean="0"/>
            </a:br>
            <a:endParaRPr lang="nb-NO" sz="2500" dirty="0" smtClean="0"/>
          </a:p>
          <a:p>
            <a:pPr lvl="0">
              <a:lnSpc>
                <a:spcPct val="80000"/>
              </a:lnSpc>
            </a:pPr>
            <a:r>
              <a:rPr lang="nb-NO" sz="2500" dirty="0" smtClean="0"/>
              <a:t> Muligheter for å utvikle sine talenter og ferdigheter</a:t>
            </a:r>
            <a:br>
              <a:rPr lang="nb-NO" sz="2500" dirty="0" smtClean="0"/>
            </a:br>
            <a:endParaRPr lang="nb-NO" sz="2500" dirty="0" smtClean="0"/>
          </a:p>
          <a:p>
            <a:pPr lvl="0">
              <a:lnSpc>
                <a:spcPct val="80000"/>
              </a:lnSpc>
            </a:pPr>
            <a:r>
              <a:rPr lang="nb-NO" sz="2500" dirty="0" smtClean="0"/>
              <a:t> H</a:t>
            </a:r>
            <a:r>
              <a:rPr lang="is-IS" sz="2800" dirty="0" err="1" smtClean="0"/>
              <a:t>olistisk</a:t>
            </a:r>
            <a:r>
              <a:rPr lang="is-IS" sz="2800" dirty="0" smtClean="0"/>
              <a:t> k</a:t>
            </a:r>
            <a:r>
              <a:rPr lang="nb-NO" sz="2500" dirty="0" smtClean="0"/>
              <a:t>obling av familie, skole, frivillige organisasjoner, ungdomsklubber, sosial service og andre aktører på scenen av fellesskapet</a:t>
            </a:r>
            <a:endParaRPr lang="is-IS" sz="2500" dirty="0" smtClean="0"/>
          </a:p>
        </p:txBody>
      </p:sp>
      <p:sp>
        <p:nvSpPr>
          <p:cNvPr id="4" name="Slide Number Placeholder 3"/>
          <p:cNvSpPr>
            <a:spLocks noGrp="1"/>
          </p:cNvSpPr>
          <p:nvPr>
            <p:ph type="sldNum" sz="quarter" idx="11"/>
          </p:nvPr>
        </p:nvSpPr>
        <p:spPr/>
        <p:txBody>
          <a:bodyPr/>
          <a:lstStyle/>
          <a:p>
            <a:pPr>
              <a:defRPr/>
            </a:pPr>
            <a:fld id="{69DA8DA7-AB30-42C4-B2BF-BEAEB36F726B}" type="slidenum">
              <a:rPr lang="is-IS" smtClean="0">
                <a:solidFill>
                  <a:srgbClr val="000000"/>
                </a:solidFill>
              </a:rPr>
              <a:pPr>
                <a:defRPr/>
              </a:pPr>
              <a:t>6</a:t>
            </a:fld>
            <a:endParaRPr lang="is-IS">
              <a:solidFill>
                <a:srgbClr val="000000"/>
              </a:solidFill>
            </a:endParaRPr>
          </a:p>
        </p:txBody>
      </p:sp>
    </p:spTree>
    <p:extLst>
      <p:ext uri="{BB962C8B-B14F-4D97-AF65-F5344CB8AC3E}">
        <p14:creationId xmlns:p14="http://schemas.microsoft.com/office/powerpoint/2010/main" val="681626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04800"/>
            <a:ext cx="8640959" cy="1216025"/>
          </a:xfrm>
        </p:spPr>
        <p:txBody>
          <a:bodyPr>
            <a:normAutofit/>
          </a:bodyPr>
          <a:lstStyle/>
          <a:p>
            <a:r>
              <a:rPr lang="nb-NO" sz="3600" b="1" dirty="0" smtClean="0"/>
              <a:t>Hvilke tiltak kan vi ta i utviklingen av fritidssektoren? I dagens perspektiv</a:t>
            </a:r>
            <a:endParaRPr lang="is-IS" sz="3600" dirty="0"/>
          </a:p>
        </p:txBody>
      </p:sp>
      <p:sp>
        <p:nvSpPr>
          <p:cNvPr id="3" name="Content Placeholder 2"/>
          <p:cNvSpPr>
            <a:spLocks noGrp="1"/>
          </p:cNvSpPr>
          <p:nvPr>
            <p:ph idx="1"/>
          </p:nvPr>
        </p:nvSpPr>
        <p:spPr>
          <a:xfrm>
            <a:off x="395536" y="1772816"/>
            <a:ext cx="8001000" cy="2160240"/>
          </a:xfrm>
        </p:spPr>
        <p:txBody>
          <a:bodyPr/>
          <a:lstStyle/>
          <a:p>
            <a:r>
              <a:rPr lang="nb-NO" dirty="0"/>
              <a:t>Analysen fokuserer på "Sosial </a:t>
            </a:r>
            <a:r>
              <a:rPr lang="nb-NO" dirty="0" smtClean="0"/>
              <a:t>eksklusjon"</a:t>
            </a:r>
          </a:p>
          <a:p>
            <a:r>
              <a:rPr lang="nb-NO" dirty="0" smtClean="0"/>
              <a:t>På jakt etter en løsning er fokus på "Social inkludering"</a:t>
            </a:r>
            <a:endParaRPr lang="nb-NO" dirty="0"/>
          </a:p>
        </p:txBody>
      </p:sp>
      <p:sp>
        <p:nvSpPr>
          <p:cNvPr id="4" name="Slide Number Placeholder 3"/>
          <p:cNvSpPr>
            <a:spLocks noGrp="1"/>
          </p:cNvSpPr>
          <p:nvPr>
            <p:ph type="sldNum" sz="quarter" idx="11"/>
          </p:nvPr>
        </p:nvSpPr>
        <p:spPr/>
        <p:txBody>
          <a:bodyPr/>
          <a:lstStyle/>
          <a:p>
            <a:pPr>
              <a:defRPr/>
            </a:pPr>
            <a:fld id="{69DA8DA7-AB30-42C4-B2BF-BEAEB36F726B}" type="slidenum">
              <a:rPr lang="is-IS" smtClean="0">
                <a:solidFill>
                  <a:srgbClr val="000000"/>
                </a:solidFill>
              </a:rPr>
              <a:pPr>
                <a:defRPr/>
              </a:pPr>
              <a:t>7</a:t>
            </a:fld>
            <a:endParaRPr lang="is-IS">
              <a:solidFill>
                <a:srgbClr val="000000"/>
              </a:solidFill>
            </a:endParaRPr>
          </a:p>
        </p:txBody>
      </p:sp>
      <p:sp>
        <p:nvSpPr>
          <p:cNvPr id="5" name="Rectangle 3"/>
          <p:cNvSpPr txBox="1">
            <a:spLocks noChangeArrowheads="1"/>
          </p:cNvSpPr>
          <p:nvPr/>
        </p:nvSpPr>
        <p:spPr bwMode="auto">
          <a:xfrm>
            <a:off x="323528" y="4077072"/>
            <a:ext cx="8229600" cy="237626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469900" marR="0" lvl="0" indent="-469900" algn="l" defTabSz="914400" rtl="0" eaLnBrk="0" fontAlgn="base" latinLnBrk="0" hangingPunct="0">
              <a:lnSpc>
                <a:spcPct val="100000"/>
              </a:lnSpc>
              <a:spcBef>
                <a:spcPct val="20000"/>
              </a:spcBef>
              <a:spcAft>
                <a:spcPct val="0"/>
              </a:spcAft>
              <a:buClr>
                <a:schemeClr val="accent2"/>
              </a:buClr>
              <a:buSzTx/>
              <a:buFontTx/>
              <a:buNone/>
              <a:tabLst/>
              <a:defRPr/>
            </a:pPr>
            <a:r>
              <a:rPr kumimoji="0" lang="en-US" sz="3000" b="1" i="1" u="none" strike="noStrike" kern="0" cap="none" spc="0" normalizeH="0" baseline="0" noProof="0" dirty="0" smtClean="0">
                <a:ln>
                  <a:noFill/>
                </a:ln>
                <a:solidFill>
                  <a:srgbClr val="0000CC"/>
                </a:solidFill>
                <a:effectLst/>
                <a:uLnTx/>
                <a:uFillTx/>
                <a:latin typeface="Trebuchet MS" pitchFamily="34" charset="0"/>
                <a:ea typeface="+mn-ea"/>
                <a:cs typeface="+mn-cs"/>
              </a:rPr>
              <a:t>"There is evidence of causal links between social capital and health and wellbeing, crime, education, good governance and the effective state.“ </a:t>
            </a:r>
            <a:br>
              <a:rPr kumimoji="0" lang="en-US" sz="3000" b="1" i="1" u="none" strike="noStrike" kern="0" cap="none" spc="0" normalizeH="0" baseline="0" noProof="0" dirty="0" smtClean="0">
                <a:ln>
                  <a:noFill/>
                </a:ln>
                <a:solidFill>
                  <a:srgbClr val="0000CC"/>
                </a:solidFill>
                <a:effectLst/>
                <a:uLnTx/>
                <a:uFillTx/>
                <a:latin typeface="Trebuchet MS" pitchFamily="34" charset="0"/>
                <a:ea typeface="+mn-ea"/>
                <a:cs typeface="+mn-cs"/>
              </a:rPr>
            </a:br>
            <a:r>
              <a:rPr kumimoji="0" lang="en-US" sz="3000" b="1" i="1" u="none" strike="noStrike" kern="0" cap="none" spc="0" normalizeH="0" baseline="0" noProof="0" dirty="0" smtClean="0">
                <a:ln>
                  <a:noFill/>
                </a:ln>
                <a:solidFill>
                  <a:srgbClr val="FF0000"/>
                </a:solidFill>
                <a:effectLst/>
                <a:uLnTx/>
                <a:uFillTx/>
                <a:latin typeface="Trebuchet MS" pitchFamily="34" charset="0"/>
                <a:ea typeface="+mn-ea"/>
                <a:cs typeface="+mn-cs"/>
              </a:rPr>
              <a:t>Bandura 2006</a:t>
            </a:r>
            <a:endParaRPr kumimoji="0" lang="is-IS" sz="3000" b="0" i="0" u="none" strike="noStrike" kern="0" cap="none" spc="0" normalizeH="0" baseline="0" noProof="0" dirty="0">
              <a:ln>
                <a:noFill/>
              </a:ln>
              <a:solidFill>
                <a:srgbClr val="FF0000"/>
              </a:solidFill>
              <a:effectLst/>
              <a:uLnTx/>
              <a:uFillTx/>
              <a:latin typeface="+mn-lt"/>
              <a:ea typeface="+mn-ea"/>
              <a:cs typeface="+mn-cs"/>
            </a:endParaRPr>
          </a:p>
        </p:txBody>
      </p:sp>
    </p:spTree>
    <p:extLst>
      <p:ext uri="{BB962C8B-B14F-4D97-AF65-F5344CB8AC3E}">
        <p14:creationId xmlns:p14="http://schemas.microsoft.com/office/powerpoint/2010/main" val="1792302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1700809"/>
            <a:ext cx="7128792" cy="2160239"/>
          </a:xfrm>
        </p:spPr>
        <p:txBody>
          <a:bodyPr>
            <a:normAutofit fontScale="92500" lnSpcReduction="20000"/>
          </a:bodyPr>
          <a:lstStyle/>
          <a:p>
            <a:pPr>
              <a:lnSpc>
                <a:spcPct val="150000"/>
              </a:lnSpc>
            </a:pPr>
            <a:r>
              <a:rPr lang="nb-NO" sz="3600" dirty="0" smtClean="0"/>
              <a:t>En prosess der visse individer er presset til kanten av samfunnet og forhindret fra å delta ...</a:t>
            </a:r>
            <a:endParaRPr lang="is-IS" sz="3600" dirty="0" smtClean="0">
              <a:solidFill>
                <a:srgbClr val="FF0000"/>
              </a:solidFill>
              <a:latin typeface="Arial Rounded MT Bold" pitchFamily="34" charset="0"/>
            </a:endParaRPr>
          </a:p>
        </p:txBody>
      </p:sp>
      <p:sp>
        <p:nvSpPr>
          <p:cNvPr id="4" name="Rectangle 3"/>
          <p:cNvSpPr/>
          <p:nvPr/>
        </p:nvSpPr>
        <p:spPr>
          <a:xfrm>
            <a:off x="323528" y="404664"/>
            <a:ext cx="8280920" cy="646331"/>
          </a:xfrm>
          <a:prstGeom prst="rect">
            <a:avLst/>
          </a:prstGeom>
        </p:spPr>
        <p:txBody>
          <a:bodyPr wrap="square">
            <a:spAutoFit/>
          </a:bodyPr>
          <a:lstStyle/>
          <a:p>
            <a:pPr algn="ctr"/>
            <a:r>
              <a:rPr lang="en-US" sz="3600" b="1" dirty="0" err="1" smtClean="0"/>
              <a:t>Hva</a:t>
            </a:r>
            <a:r>
              <a:rPr lang="en-US" sz="3600" b="1" dirty="0" smtClean="0"/>
              <a:t> </a:t>
            </a:r>
            <a:r>
              <a:rPr lang="en-US" sz="3600" b="1" dirty="0" err="1" smtClean="0"/>
              <a:t>er</a:t>
            </a:r>
            <a:r>
              <a:rPr lang="en-US" sz="3600" b="1" dirty="0" smtClean="0"/>
              <a:t> </a:t>
            </a:r>
            <a:r>
              <a:rPr lang="en-US" sz="3600" b="1" dirty="0" err="1" smtClean="0"/>
              <a:t>sosial</a:t>
            </a:r>
            <a:r>
              <a:rPr lang="en-US" sz="3600" b="1" dirty="0" smtClean="0"/>
              <a:t> </a:t>
            </a:r>
            <a:r>
              <a:rPr lang="en-US" sz="3600" b="1" dirty="0" err="1" smtClean="0"/>
              <a:t>eksklusjon</a:t>
            </a:r>
            <a:r>
              <a:rPr lang="en-US" sz="3600" b="1" dirty="0" smtClean="0"/>
              <a:t>?</a:t>
            </a:r>
            <a:endParaRPr lang="is-IS" sz="3600" b="1" dirty="0"/>
          </a:p>
        </p:txBody>
      </p:sp>
    </p:spTree>
    <p:extLst>
      <p:ext uri="{BB962C8B-B14F-4D97-AF65-F5344CB8AC3E}">
        <p14:creationId xmlns:p14="http://schemas.microsoft.com/office/powerpoint/2010/main" val="37047623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00808"/>
            <a:ext cx="8435280" cy="4896544"/>
          </a:xfrm>
        </p:spPr>
        <p:txBody>
          <a:bodyPr>
            <a:normAutofit fontScale="77500" lnSpcReduction="20000"/>
          </a:bodyPr>
          <a:lstStyle/>
          <a:p>
            <a:pPr>
              <a:buNone/>
            </a:pPr>
            <a:r>
              <a:rPr lang="en-US" sz="3600" dirty="0" smtClean="0"/>
              <a:t>“a process whereby certain individuals are pushed to the edge of society and prevented from participating fully by virtue of their poverty, or lack of basic competencies and life long learning opportunities, or as a result of discrimination. This distances them from job, income and education and training opportunities, as well as social and community networks and activities. They have little access to power and decision making bodies and thus feel powerless and unable to take control over the decisions that affect their day to day lives” </a:t>
            </a:r>
            <a:br>
              <a:rPr lang="en-US" sz="3600" dirty="0" smtClean="0"/>
            </a:br>
            <a:r>
              <a:rPr lang="en-US" sz="3600" dirty="0" smtClean="0"/>
              <a:t/>
            </a:r>
            <a:br>
              <a:rPr lang="en-US" sz="3600" dirty="0" smtClean="0"/>
            </a:br>
            <a:r>
              <a:rPr lang="en-US" sz="3600" dirty="0" smtClean="0"/>
              <a:t>(European Commission 2004) </a:t>
            </a:r>
            <a:endParaRPr lang="is-IS" sz="3600" dirty="0" smtClean="0">
              <a:solidFill>
                <a:srgbClr val="FF0000"/>
              </a:solidFill>
              <a:latin typeface="Arial Rounded MT Bold" pitchFamily="34" charset="0"/>
            </a:endParaRPr>
          </a:p>
        </p:txBody>
      </p:sp>
      <p:sp>
        <p:nvSpPr>
          <p:cNvPr id="4" name="Rectangle 3"/>
          <p:cNvSpPr/>
          <p:nvPr/>
        </p:nvSpPr>
        <p:spPr>
          <a:xfrm>
            <a:off x="323528" y="404664"/>
            <a:ext cx="8280920" cy="1200329"/>
          </a:xfrm>
          <a:prstGeom prst="rect">
            <a:avLst/>
          </a:prstGeom>
        </p:spPr>
        <p:txBody>
          <a:bodyPr wrap="square">
            <a:spAutoFit/>
          </a:bodyPr>
          <a:lstStyle/>
          <a:p>
            <a:pPr algn="ctr"/>
            <a:r>
              <a:rPr lang="en-US" sz="3600" b="1" dirty="0" err="1" smtClean="0"/>
              <a:t>Hva</a:t>
            </a:r>
            <a:r>
              <a:rPr lang="en-US" sz="3600" b="1" dirty="0" smtClean="0"/>
              <a:t> </a:t>
            </a:r>
            <a:r>
              <a:rPr lang="en-US" sz="3600" b="1" dirty="0" err="1" smtClean="0"/>
              <a:t>er</a:t>
            </a:r>
            <a:r>
              <a:rPr lang="en-US" sz="3600" b="1" dirty="0" smtClean="0"/>
              <a:t> </a:t>
            </a:r>
            <a:r>
              <a:rPr lang="en-US" sz="3600" b="1" dirty="0" err="1" smtClean="0"/>
              <a:t>sosial</a:t>
            </a:r>
            <a:r>
              <a:rPr lang="en-US" sz="3600" b="1" dirty="0" smtClean="0"/>
              <a:t> </a:t>
            </a:r>
            <a:r>
              <a:rPr lang="en-US" sz="3600" b="1" dirty="0" err="1" smtClean="0"/>
              <a:t>eksklusjon</a:t>
            </a:r>
            <a:r>
              <a:rPr lang="en-US" sz="3600" b="1" dirty="0" smtClean="0"/>
              <a:t>?</a:t>
            </a:r>
            <a:endParaRPr lang="is-IS" sz="3600" b="1" dirty="0" smtClean="0"/>
          </a:p>
          <a:p>
            <a:pPr algn="ctr"/>
            <a:r>
              <a:rPr lang="is-IS" sz="3600" b="1" dirty="0" err="1" smtClean="0"/>
              <a:t>Den</a:t>
            </a:r>
            <a:r>
              <a:rPr lang="is-IS" sz="3600" b="1" dirty="0" smtClean="0"/>
              <a:t> </a:t>
            </a:r>
            <a:r>
              <a:rPr lang="is-IS" sz="3600" b="1" dirty="0" err="1"/>
              <a:t>lange</a:t>
            </a:r>
            <a:r>
              <a:rPr lang="is-IS" sz="3600" b="1" dirty="0"/>
              <a:t> </a:t>
            </a:r>
            <a:r>
              <a:rPr lang="is-IS" sz="3600" b="1" dirty="0" err="1"/>
              <a:t>versjonen</a:t>
            </a:r>
            <a:endParaRPr lang="is-IS" sz="3600" b="1" dirty="0"/>
          </a:p>
        </p:txBody>
      </p:sp>
    </p:spTree>
    <p:extLst>
      <p:ext uri="{BB962C8B-B14F-4D97-AF65-F5344CB8AC3E}">
        <p14:creationId xmlns:p14="http://schemas.microsoft.com/office/powerpoint/2010/main" val="34112598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þ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þ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TotalTime>
  <Words>952</Words>
  <Application>Microsoft Office PowerPoint</Application>
  <PresentationFormat>Skjermfremvisning (4:3)</PresentationFormat>
  <Paragraphs>125</Paragraphs>
  <Slides>14</Slides>
  <Notes>14</Notes>
  <HiddenSlides>0</HiddenSlides>
  <MMClips>0</MMClips>
  <ScaleCrop>false</ScaleCrop>
  <HeadingPairs>
    <vt:vector size="4" baseType="variant">
      <vt:variant>
        <vt:lpstr>Tema</vt:lpstr>
      </vt:variant>
      <vt:variant>
        <vt:i4>1</vt:i4>
      </vt:variant>
      <vt:variant>
        <vt:lpstr>Lysbildetitler</vt:lpstr>
      </vt:variant>
      <vt:variant>
        <vt:i4>14</vt:i4>
      </vt:variant>
    </vt:vector>
  </HeadingPairs>
  <TitlesOfParts>
    <vt:vector size="15" baseType="lpstr">
      <vt:lpstr>Office þema</vt:lpstr>
      <vt:lpstr>Nettverksmøte for det nordiske nettverket ”Aktive fritid for alle”</vt:lpstr>
      <vt:lpstr>Forbrukersamfunnet Island som Verdensrekordholder?</vt:lpstr>
      <vt:lpstr>Island i dag – fritid for alle</vt:lpstr>
      <vt:lpstr>Hva har hovedstaden Reykjavík gjort?  Aktiviteter! - holde barna okkupert på en god måte</vt:lpstr>
      <vt:lpstr>Verdiene av det gode fritidstilbud</vt:lpstr>
      <vt:lpstr>Verdiene av det gode fritidstilbud</vt:lpstr>
      <vt:lpstr>Hvilke tiltak kan vi ta i utviklingen av fritidssektoren? I dagens perspektiv</vt:lpstr>
      <vt:lpstr>PowerPoint-presentasjon</vt:lpstr>
      <vt:lpstr>PowerPoint-presentasjon</vt:lpstr>
      <vt:lpstr>PowerPoint-presentasjon</vt:lpstr>
      <vt:lpstr>Hva gjör vi og hvordan? Det er delvis et moralskt spørsmål?  </vt:lpstr>
      <vt:lpstr>Det er delvis et moralsk spørsmål – derimot ....</vt:lpstr>
      <vt:lpstr>Livskvalitet for fremtiden basert på....</vt:lpstr>
      <vt:lpstr>The “NEW” Democracy</vt:lpstr>
    </vt:vector>
  </TitlesOfParts>
  <Company>UTM - Reykjavík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Nettverksmøte for det nordiske nettverket ”Aktive fritid for alle”</dc:title>
  <dc:creator>user</dc:creator>
  <cp:lastModifiedBy>Anders Midtsundstad</cp:lastModifiedBy>
  <cp:revision>21</cp:revision>
  <cp:lastPrinted>2013-09-08T18:42:25Z</cp:lastPrinted>
  <dcterms:created xsi:type="dcterms:W3CDTF">2013-09-08T15:05:44Z</dcterms:created>
  <dcterms:modified xsi:type="dcterms:W3CDTF">2013-09-26T18:28:28Z</dcterms:modified>
</cp:coreProperties>
</file>