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65" r:id="rId9"/>
    <p:sldId id="262" r:id="rId10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BE60246D-8EE3-4938-9B43-969F1260BBAD}">
          <p14:sldIdLst>
            <p14:sldId id="256"/>
            <p14:sldId id="257"/>
            <p14:sldId id="258"/>
            <p14:sldId id="259"/>
            <p14:sldId id="267"/>
            <p14:sldId id="268"/>
            <p14:sldId id="269"/>
          </p14:sldIdLst>
        </p14:section>
        <p14:section name="Inndeling uten navn" id="{2DF86BD9-4587-4DA1-8598-2C00027B90AB}">
          <p14:sldIdLst>
            <p14:sldId id="265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423" autoAdjust="0"/>
  </p:normalViewPr>
  <p:slideViewPr>
    <p:cSldViewPr>
      <p:cViewPr>
        <p:scale>
          <a:sx n="48" d="100"/>
          <a:sy n="48" d="100"/>
        </p:scale>
        <p:origin x="-114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6"/>
          </a:xfrm>
          <a:prstGeom prst="rect">
            <a:avLst/>
          </a:prstGeom>
        </p:spPr>
        <p:txBody>
          <a:bodyPr vert="horz" lIns="91008" tIns="45503" rIns="91008" bIns="4550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936"/>
          </a:xfrm>
          <a:prstGeom prst="rect">
            <a:avLst/>
          </a:prstGeom>
        </p:spPr>
        <p:txBody>
          <a:bodyPr vert="horz" lIns="91008" tIns="45503" rIns="91008" bIns="45503" rtlCol="0"/>
          <a:lstStyle>
            <a:lvl1pPr algn="r">
              <a:defRPr sz="1200"/>
            </a:lvl1pPr>
          </a:lstStyle>
          <a:p>
            <a:fld id="{FD3E4513-0097-4660-BBE0-DC4D7C67C158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119"/>
            <a:ext cx="2945659" cy="495935"/>
          </a:xfrm>
          <a:prstGeom prst="rect">
            <a:avLst/>
          </a:prstGeom>
        </p:spPr>
        <p:txBody>
          <a:bodyPr vert="horz" lIns="91008" tIns="45503" rIns="91008" bIns="4550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9119"/>
            <a:ext cx="2945659" cy="495935"/>
          </a:xfrm>
          <a:prstGeom prst="rect">
            <a:avLst/>
          </a:prstGeom>
        </p:spPr>
        <p:txBody>
          <a:bodyPr vert="horz" lIns="91008" tIns="45503" rIns="91008" bIns="45503" rtlCol="0" anchor="b"/>
          <a:lstStyle>
            <a:lvl1pPr algn="r">
              <a:defRPr sz="1200"/>
            </a:lvl1pPr>
          </a:lstStyle>
          <a:p>
            <a:fld id="{2DD18CDD-D15A-4361-8716-35162BAC5A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51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8" tIns="45503" rIns="91008" bIns="4550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8" tIns="45503" rIns="91008" bIns="45503" rtlCol="0"/>
          <a:lstStyle>
            <a:lvl1pPr algn="r">
              <a:defRPr sz="1200"/>
            </a:lvl1pPr>
          </a:lstStyle>
          <a:p>
            <a:fld id="{484556E1-F215-4479-951A-586FD770BA41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8" tIns="45503" rIns="91008" bIns="4550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8" tIns="45503" rIns="91008" bIns="45503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008" tIns="45503" rIns="91008" bIns="4550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008" tIns="45503" rIns="91008" bIns="45503" rtlCol="0" anchor="b"/>
          <a:lstStyle>
            <a:lvl1pPr algn="r">
              <a:defRPr sz="1200"/>
            </a:lvl1pPr>
          </a:lstStyle>
          <a:p>
            <a:fld id="{C94925A9-4046-4FE7-93B4-3A44AB58F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408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077"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25A9-4046-4FE7-93B4-3A44AB58FD2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61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25A9-4046-4FE7-93B4-3A44AB58FD2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0628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640" indent="-170640"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25A9-4046-4FE7-93B4-3A44AB58FD2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9769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640" indent="-170640" defTabSz="910077">
              <a:buFont typeface="Arial" pitchFamily="34" charset="0"/>
              <a:buChar char="•"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25A9-4046-4FE7-93B4-3A44AB58FD2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064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25A9-4046-4FE7-93B4-3A44AB58FD2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2290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25A9-4046-4FE7-93B4-3A44AB58FD2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62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25A9-4046-4FE7-93B4-3A44AB58FD2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7019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25A9-4046-4FE7-93B4-3A44AB58FD2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661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25A9-4046-4FE7-93B4-3A44AB58FD2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184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b-NO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 linj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 linj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tt linj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tt linj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tt linj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tt linj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b-NO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 linj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tt linj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tt linj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tt linj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tt linj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tt linj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 linj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t linj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 linj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ssholder for innhol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1" name="Plassholder for dato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  <p:sp>
        <p:nvSpPr>
          <p:cNvPr id="23" name="Plassholder for bunn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0" name="Rett linj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 linj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tt linj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tt linj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ssholder for dato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  <p:sp>
        <p:nvSpPr>
          <p:cNvPr id="21" name="Plassholder for bunn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 linj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12C106-F8A0-4FE6-868E-87ACEE425F99}" type="datetimeFigureOut">
              <a:rPr lang="nb-NO" smtClean="0"/>
              <a:t>26.09.2013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 linj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C8DB33-BD87-411E-B384-A9A68C9DED65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Perspektiver på inkludering i praksis</a:t>
            </a:r>
            <a:endParaRPr lang="nb-NO" sz="4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Jorunn H. Midtsundstad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88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Inkludering – et både - og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Både person og organisasjon </a:t>
            </a:r>
          </a:p>
          <a:p>
            <a:r>
              <a:rPr lang="nb-NO" sz="2800" dirty="0" smtClean="0"/>
              <a:t>Utgangspunktet i personen – og </a:t>
            </a:r>
          </a:p>
          <a:p>
            <a:r>
              <a:rPr lang="nb-NO" sz="2800" dirty="0" smtClean="0"/>
              <a:t>Organisasjonen eller gruppen</a:t>
            </a:r>
          </a:p>
          <a:p>
            <a:r>
              <a:rPr lang="nb-NO" sz="2800" dirty="0" smtClean="0"/>
              <a:t>Muligheter for plassering</a:t>
            </a:r>
          </a:p>
          <a:p>
            <a:r>
              <a:rPr lang="nb-NO" sz="2800" dirty="0" smtClean="0"/>
              <a:t>Inkludering – plassering</a:t>
            </a:r>
          </a:p>
          <a:p>
            <a:r>
              <a:rPr lang="nb-NO" sz="2800" dirty="0" smtClean="0"/>
              <a:t>Inkludering i organisasjoner – praksis</a:t>
            </a:r>
          </a:p>
          <a:p>
            <a:r>
              <a:rPr lang="nb-NO" sz="2800" dirty="0" smtClean="0"/>
              <a:t>Match mellom person og organisasjon</a:t>
            </a:r>
          </a:p>
          <a:p>
            <a:r>
              <a:rPr lang="nb-NO" sz="2800" dirty="0" smtClean="0"/>
              <a:t>Allment behov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90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32657"/>
            <a:ext cx="8136904" cy="936104"/>
          </a:xfrm>
        </p:spPr>
        <p:txBody>
          <a:bodyPr>
            <a:normAutofit/>
          </a:bodyPr>
          <a:lstStyle/>
          <a:p>
            <a:pPr lvl="0"/>
            <a:r>
              <a:rPr lang="nb-NO" sz="4800" dirty="0" smtClean="0"/>
              <a:t>Fellesskapet</a:t>
            </a:r>
            <a:endParaRPr lang="nb-NO" sz="48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2890664" cy="4846320"/>
          </a:xfrm>
        </p:spPr>
        <p:txBody>
          <a:bodyPr>
            <a:normAutofit/>
          </a:bodyPr>
          <a:lstStyle/>
          <a:p>
            <a:r>
              <a:rPr lang="nb-NO" b="1" dirty="0" smtClean="0"/>
              <a:t>Inkludering</a:t>
            </a:r>
          </a:p>
          <a:p>
            <a:pPr marL="0" indent="0">
              <a:buNone/>
            </a:pPr>
            <a:r>
              <a:rPr lang="nb-NO" b="1" dirty="0"/>
              <a:t>	</a:t>
            </a:r>
            <a:r>
              <a:rPr lang="nb-NO" b="1" dirty="0" smtClean="0"/>
              <a:t>i</a:t>
            </a:r>
          </a:p>
          <a:p>
            <a:pPr marL="0" indent="0">
              <a:buNone/>
            </a:pPr>
            <a:r>
              <a:rPr lang="nb-NO" b="1" dirty="0" smtClean="0"/>
              <a:t>aktivitetsgruppe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b="1" dirty="0" smtClean="0"/>
              <a:t>Inkludering </a:t>
            </a:r>
          </a:p>
          <a:p>
            <a:pPr marL="0" indent="0">
              <a:buNone/>
            </a:pPr>
            <a:r>
              <a:rPr lang="nb-NO" b="1" dirty="0"/>
              <a:t>	</a:t>
            </a:r>
            <a:r>
              <a:rPr lang="nb-NO" b="1" dirty="0" smtClean="0"/>
              <a:t>i </a:t>
            </a:r>
          </a:p>
          <a:p>
            <a:pPr marL="0" indent="0">
              <a:buNone/>
            </a:pPr>
            <a:r>
              <a:rPr lang="nb-NO" b="1" dirty="0" smtClean="0"/>
              <a:t>det ordinære</a:t>
            </a:r>
          </a:p>
          <a:p>
            <a:pPr marL="0" indent="0">
              <a:buNone/>
            </a:pPr>
            <a:r>
              <a:rPr lang="nb-NO" b="1" dirty="0"/>
              <a:t> </a:t>
            </a:r>
            <a:r>
              <a:rPr lang="nb-NO" b="1" dirty="0" smtClean="0"/>
              <a:t>     (</a:t>
            </a:r>
            <a:r>
              <a:rPr lang="nb-NO" b="1" dirty="0" err="1" smtClean="0"/>
              <a:t>FmB</a:t>
            </a:r>
            <a:r>
              <a:rPr lang="nb-NO" b="1" dirty="0" smtClean="0"/>
              <a:t>)</a:t>
            </a:r>
            <a:endParaRPr lang="nb-NO" b="1" dirty="0"/>
          </a:p>
        </p:txBody>
      </p:sp>
      <p:sp>
        <p:nvSpPr>
          <p:cNvPr id="4" name="Pil høyre 3"/>
          <p:cNvSpPr/>
          <p:nvPr/>
        </p:nvSpPr>
        <p:spPr>
          <a:xfrm>
            <a:off x="3491880" y="2060848"/>
            <a:ext cx="10081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5148064" y="1962418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/>
              <a:t>Felles utfordring</a:t>
            </a:r>
            <a:endParaRPr lang="nb-NO" sz="2800" b="1" dirty="0"/>
          </a:p>
        </p:txBody>
      </p:sp>
      <p:sp>
        <p:nvSpPr>
          <p:cNvPr id="6" name="Pil høyre 5"/>
          <p:cNvSpPr/>
          <p:nvPr/>
        </p:nvSpPr>
        <p:spPr>
          <a:xfrm>
            <a:off x="3491880" y="4509120"/>
            <a:ext cx="10081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5148064" y="4509120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/>
              <a:t>Felles interesse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236361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sz="4000" dirty="0" smtClean="0"/>
              <a:t>SAMMENLIGNING - fritid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Sosial sammenligning</a:t>
            </a:r>
          </a:p>
          <a:p>
            <a:r>
              <a:rPr lang="nb-NO" sz="2800" dirty="0" smtClean="0"/>
              <a:t>Medlem – regler for alle medlemmer</a:t>
            </a:r>
          </a:p>
          <a:p>
            <a:r>
              <a:rPr lang="nb-NO" sz="2800" dirty="0" smtClean="0"/>
              <a:t>Et eksempel: Kajakklubben</a:t>
            </a:r>
          </a:p>
          <a:p>
            <a:r>
              <a:rPr lang="nb-NO" sz="2800" dirty="0" smtClean="0"/>
              <a:t>Utfordring: Rusmisbruker</a:t>
            </a:r>
          </a:p>
          <a:p>
            <a:r>
              <a:rPr lang="nb-NO" sz="2800" dirty="0" smtClean="0"/>
              <a:t>Interesse: Medlem av kajakklubben</a:t>
            </a:r>
          </a:p>
          <a:p>
            <a:r>
              <a:rPr lang="nb-NO" sz="2800" dirty="0" smtClean="0"/>
              <a:t>Organisasjonen, klubben opprettholder bistanden</a:t>
            </a:r>
          </a:p>
          <a:p>
            <a:r>
              <a:rPr lang="nb-NO" sz="2800" dirty="0" smtClean="0"/>
              <a:t>«Sammenhengens bistand»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9958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Sammenligning -skole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/>
              <a:t>Drop</a:t>
            </a:r>
            <a:r>
              <a:rPr lang="nb-NO" sz="2800" dirty="0" smtClean="0"/>
              <a:t>-In</a:t>
            </a:r>
          </a:p>
          <a:p>
            <a:r>
              <a:rPr lang="nb-NO" sz="2800" dirty="0" smtClean="0"/>
              <a:t>En </a:t>
            </a:r>
            <a:r>
              <a:rPr lang="nb-NO" sz="2800" dirty="0"/>
              <a:t>metode for å veilede elever til en mer positiv </a:t>
            </a:r>
            <a:r>
              <a:rPr lang="nb-NO" sz="2800" dirty="0" smtClean="0"/>
              <a:t>elevrolle</a:t>
            </a:r>
          </a:p>
          <a:p>
            <a:r>
              <a:rPr lang="nb-NO" sz="2800" dirty="0" smtClean="0"/>
              <a:t>Fra </a:t>
            </a:r>
            <a:r>
              <a:rPr lang="nb-NO" sz="2800" dirty="0"/>
              <a:t>bekymring til forandring gjennom samtale, veiledning og </a:t>
            </a:r>
            <a:r>
              <a:rPr lang="nb-NO" sz="2800" dirty="0" smtClean="0"/>
              <a:t>oppfølging</a:t>
            </a:r>
          </a:p>
          <a:p>
            <a:r>
              <a:rPr lang="nb-NO" sz="2800" dirty="0" smtClean="0"/>
              <a:t>Logg: Øvelser, sammenligning, fokus</a:t>
            </a:r>
          </a:p>
          <a:p>
            <a:r>
              <a:rPr lang="nb-NO" sz="2800" dirty="0" smtClean="0"/>
              <a:t>Tilhørighet</a:t>
            </a:r>
          </a:p>
          <a:p>
            <a:r>
              <a:rPr lang="nb-NO" sz="2800" dirty="0" smtClean="0"/>
              <a:t>Hvordan orienterer de seg for å utvikle sin elevrolle?</a:t>
            </a:r>
          </a:p>
          <a:p>
            <a:endParaRPr lang="nb-NO" sz="2800" dirty="0" smtClean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01218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Like forventninger</a:t>
            </a:r>
            <a:endParaRPr lang="nb-NO" sz="40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z="2800" dirty="0"/>
              <a:t>Ulike forventninger </a:t>
            </a:r>
            <a:r>
              <a:rPr lang="nb-NO" sz="2800" dirty="0" smtClean="0"/>
              <a:t>stigmatiserer</a:t>
            </a:r>
          </a:p>
          <a:p>
            <a:pPr lvl="1"/>
            <a:r>
              <a:rPr lang="nb-NO" sz="2800" dirty="0" err="1" smtClean="0"/>
              <a:t>Drop</a:t>
            </a:r>
            <a:r>
              <a:rPr lang="nb-NO" sz="2800" dirty="0" smtClean="0"/>
              <a:t>-In</a:t>
            </a:r>
          </a:p>
          <a:p>
            <a:r>
              <a:rPr lang="nb-NO" sz="2800" dirty="0" smtClean="0"/>
              <a:t>Ulike forventninger begrenser</a:t>
            </a:r>
            <a:endParaRPr lang="nb-NO" sz="2800" dirty="0"/>
          </a:p>
          <a:p>
            <a:pPr lvl="1"/>
            <a:r>
              <a:rPr lang="nb-NO" sz="2800" dirty="0"/>
              <a:t>Barnehageprosjektet</a:t>
            </a:r>
          </a:p>
          <a:p>
            <a:r>
              <a:rPr lang="nb-NO" sz="2800" dirty="0" smtClean="0"/>
              <a:t>Beskrivelser av mennesker:</a:t>
            </a:r>
          </a:p>
          <a:p>
            <a:pPr lvl="1"/>
            <a:r>
              <a:rPr lang="nb-NO" sz="2500" dirty="0" err="1" smtClean="0"/>
              <a:t>Ift</a:t>
            </a:r>
            <a:r>
              <a:rPr lang="nb-NO" sz="2500" dirty="0" smtClean="0"/>
              <a:t>. utfordring?</a:t>
            </a:r>
          </a:p>
          <a:p>
            <a:pPr lvl="1"/>
            <a:r>
              <a:rPr lang="nb-NO" sz="2500" dirty="0" err="1" smtClean="0"/>
              <a:t>Ift</a:t>
            </a:r>
            <a:r>
              <a:rPr lang="nb-NO" sz="2500" dirty="0" smtClean="0"/>
              <a:t>. andre barn?</a:t>
            </a:r>
          </a:p>
          <a:p>
            <a:pPr lvl="1"/>
            <a:r>
              <a:rPr lang="nb-NO" sz="2500" dirty="0" err="1" smtClean="0"/>
              <a:t>Ift</a:t>
            </a:r>
            <a:r>
              <a:rPr lang="nb-NO" sz="2500" dirty="0" smtClean="0"/>
              <a:t> andre barnehagebarn i vår barnehage</a:t>
            </a:r>
          </a:p>
          <a:p>
            <a:r>
              <a:rPr lang="nb-NO" sz="2800" dirty="0" smtClean="0"/>
              <a:t>Organisasjoner gir betingelser for å utvikle roller</a:t>
            </a:r>
          </a:p>
          <a:p>
            <a:r>
              <a:rPr lang="nb-NO" sz="2800" dirty="0" smtClean="0"/>
              <a:t>Profesjonelles kunnskap</a:t>
            </a:r>
          </a:p>
          <a:p>
            <a:pPr lvl="1"/>
            <a:endParaRPr lang="nb-NO" sz="2500" dirty="0" smtClean="0"/>
          </a:p>
        </p:txBody>
      </p:sp>
    </p:spTree>
    <p:extLst>
      <p:ext uri="{BB962C8B-B14F-4D97-AF65-F5344CB8AC3E}">
        <p14:creationId xmlns:p14="http://schemas.microsoft.com/office/powerpoint/2010/main" val="49587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 smtClean="0"/>
              <a:t>Kvaliteter ved inkluderende organisering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Ser fordeler ved mangfoldet</a:t>
            </a:r>
          </a:p>
          <a:p>
            <a:r>
              <a:rPr lang="nb-NO" sz="2800" dirty="0" smtClean="0"/>
              <a:t>Tydelige – like forventninger m/støtte</a:t>
            </a:r>
          </a:p>
          <a:p>
            <a:r>
              <a:rPr lang="nb-NO" sz="2800" dirty="0" smtClean="0"/>
              <a:t>Vi – medlemmer som sammen skaper organisasjonen</a:t>
            </a:r>
          </a:p>
          <a:p>
            <a:r>
              <a:rPr lang="nb-NO" sz="2800" dirty="0" smtClean="0"/>
              <a:t>Romslighet </a:t>
            </a:r>
          </a:p>
          <a:p>
            <a:r>
              <a:rPr lang="nb-NO" sz="2800" dirty="0" smtClean="0"/>
              <a:t>Hvor går grensene for </a:t>
            </a:r>
            <a:r>
              <a:rPr lang="nb-NO" sz="2800" dirty="0" err="1" smtClean="0"/>
              <a:t>anderledeshet</a:t>
            </a:r>
            <a:r>
              <a:rPr lang="nb-NO" sz="2800" dirty="0" smtClean="0"/>
              <a:t>?</a:t>
            </a:r>
          </a:p>
          <a:p>
            <a:r>
              <a:rPr lang="nb-NO" sz="2800" dirty="0" smtClean="0"/>
              <a:t>KLARAS</a:t>
            </a:r>
          </a:p>
          <a:p>
            <a:r>
              <a:rPr lang="nb-NO" sz="2800" dirty="0" smtClean="0"/>
              <a:t>Inkluderende organisering - praksis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4178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4000" dirty="0" smtClean="0"/>
              <a:t>Kvaliteter ved individuell inkludering</a:t>
            </a:r>
            <a:endParaRPr lang="nb-NO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4" y="1513749"/>
            <a:ext cx="7211144" cy="5092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4427984" y="623731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(</a:t>
            </a:r>
            <a:r>
              <a:rPr lang="nb-NO" b="1" dirty="0" err="1"/>
              <a:t>Aagre</a:t>
            </a:r>
            <a:r>
              <a:rPr lang="nb-NO" b="1" dirty="0"/>
              <a:t> og Bugge 1993</a:t>
            </a:r>
            <a:r>
              <a:rPr lang="nb-NO" b="1" dirty="0" smtClean="0"/>
              <a:t>: 28)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78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 smtClean="0"/>
              <a:t>Perspektiver på inkludering på ulike arenaer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Koblingen mellom person og organisasjon</a:t>
            </a:r>
          </a:p>
          <a:p>
            <a:r>
              <a:rPr lang="nb-NO" sz="2800" dirty="0"/>
              <a:t>Inkludering – plassering</a:t>
            </a:r>
          </a:p>
          <a:p>
            <a:r>
              <a:rPr lang="nb-NO" sz="2800" dirty="0"/>
              <a:t>Felles utfordring – felles interesse</a:t>
            </a:r>
          </a:p>
          <a:p>
            <a:r>
              <a:rPr lang="nb-NO" sz="2800" dirty="0" smtClean="0"/>
              <a:t>Sammenligningsgrunnlaget</a:t>
            </a:r>
          </a:p>
          <a:p>
            <a:r>
              <a:rPr lang="nb-NO" sz="2800" dirty="0" smtClean="0"/>
              <a:t>Organisasjonens sammenligningsgrunnlag</a:t>
            </a:r>
          </a:p>
          <a:p>
            <a:r>
              <a:rPr lang="nb-NO" sz="2800" dirty="0" smtClean="0"/>
              <a:t>Kvaliteter : Individuell inkludering </a:t>
            </a:r>
            <a:r>
              <a:rPr lang="nb-NO" sz="2800" dirty="0"/>
              <a:t>I</a:t>
            </a:r>
            <a:r>
              <a:rPr lang="nb-NO" sz="2800" dirty="0" smtClean="0"/>
              <a:t>nkluderende organisering</a:t>
            </a:r>
          </a:p>
          <a:p>
            <a:r>
              <a:rPr lang="nb-NO" sz="2800" dirty="0" smtClean="0"/>
              <a:t>Både -og</a:t>
            </a:r>
            <a:endParaRPr lang="nb-NO" sz="2800" dirty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1802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nneskelige">
  <a:themeElements>
    <a:clrScheme name="Menneskelig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nneskelig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nneskelig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248</Words>
  <Application>Microsoft Office PowerPoint</Application>
  <PresentationFormat>Skjermfremvisning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Menneskelige</vt:lpstr>
      <vt:lpstr>Perspektiver på inkludering i praksis</vt:lpstr>
      <vt:lpstr>Inkludering – et både - og</vt:lpstr>
      <vt:lpstr>Fellesskapet</vt:lpstr>
      <vt:lpstr>SAMMENLIGNING - fritid</vt:lpstr>
      <vt:lpstr>Sammenligning -skole</vt:lpstr>
      <vt:lpstr>Like forventninger</vt:lpstr>
      <vt:lpstr>Kvaliteter ved inkluderende organisering</vt:lpstr>
      <vt:lpstr>Kvaliteter ved individuell inkludering</vt:lpstr>
      <vt:lpstr>Perspektiver på inkludering på ulike arenaer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Metodens muligheter og begrensinger</dc:title>
  <dc:creator>Didaktikk</dc:creator>
  <cp:lastModifiedBy>Anders Midtsundstad</cp:lastModifiedBy>
  <cp:revision>34</cp:revision>
  <cp:lastPrinted>2013-09-05T13:09:46Z</cp:lastPrinted>
  <dcterms:created xsi:type="dcterms:W3CDTF">2012-08-28T06:45:26Z</dcterms:created>
  <dcterms:modified xsi:type="dcterms:W3CDTF">2013-09-26T18:35:54Z</dcterms:modified>
</cp:coreProperties>
</file>