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0" r:id="rId1"/>
  </p:sldMasterIdLst>
  <p:notesMasterIdLst>
    <p:notesMasterId r:id="rId22"/>
  </p:notesMasterIdLst>
  <p:handoutMasterIdLst>
    <p:handoutMasterId r:id="rId23"/>
  </p:handoutMasterIdLst>
  <p:sldIdLst>
    <p:sldId id="256" r:id="rId2"/>
    <p:sldId id="282" r:id="rId3"/>
    <p:sldId id="261" r:id="rId4"/>
    <p:sldId id="260" r:id="rId5"/>
    <p:sldId id="257" r:id="rId6"/>
    <p:sldId id="259" r:id="rId7"/>
    <p:sldId id="280" r:id="rId8"/>
    <p:sldId id="262" r:id="rId9"/>
    <p:sldId id="265" r:id="rId10"/>
    <p:sldId id="269" r:id="rId11"/>
    <p:sldId id="268" r:id="rId12"/>
    <p:sldId id="275" r:id="rId13"/>
    <p:sldId id="276" r:id="rId14"/>
    <p:sldId id="270" r:id="rId15"/>
    <p:sldId id="273" r:id="rId16"/>
    <p:sldId id="277" r:id="rId17"/>
    <p:sldId id="278" r:id="rId18"/>
    <p:sldId id="279" r:id="rId19"/>
    <p:sldId id="274" r:id="rId20"/>
    <p:sldId id="281" r:id="rId21"/>
  </p:sldIdLst>
  <p:sldSz cx="9144000" cy="6858000" type="screen4x3"/>
  <p:notesSz cx="6797675" cy="9926638"/>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289" autoAdjust="0"/>
  </p:normalViewPr>
  <p:slideViewPr>
    <p:cSldViewPr>
      <p:cViewPr>
        <p:scale>
          <a:sx n="62" d="100"/>
          <a:sy n="62" d="100"/>
        </p:scale>
        <p:origin x="-7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Sheet1!$A$2:$A$8</c:f>
              <c:strCache>
                <c:ptCount val="7"/>
                <c:pt idx="0">
                  <c:v>Intellectual disabilities</c:v>
                </c:pt>
                <c:pt idx="1">
                  <c:v>Autism</c:v>
                </c:pt>
                <c:pt idx="2">
                  <c:v>Musculoskeletal disorders</c:v>
                </c:pt>
                <c:pt idx="3">
                  <c:v>Multiple disabilities</c:v>
                </c:pt>
                <c:pt idx="4">
                  <c:v>Sensory disabilities</c:v>
                </c:pt>
                <c:pt idx="5">
                  <c:v>Mental disabilities</c:v>
                </c:pt>
                <c:pt idx="6">
                  <c:v>Other disability</c:v>
                </c:pt>
              </c:strCache>
            </c:strRef>
          </c:cat>
          <c:val>
            <c:numRef>
              <c:f>Sheet1!$B$2:$B$8</c:f>
              <c:numCache>
                <c:formatCode>General</c:formatCode>
                <c:ptCount val="7"/>
                <c:pt idx="0">
                  <c:v>460</c:v>
                </c:pt>
                <c:pt idx="1">
                  <c:v>416</c:v>
                </c:pt>
                <c:pt idx="2">
                  <c:v>119</c:v>
                </c:pt>
                <c:pt idx="3">
                  <c:v>28</c:v>
                </c:pt>
                <c:pt idx="4">
                  <c:v>85</c:v>
                </c:pt>
                <c:pt idx="5">
                  <c:v>248</c:v>
                </c:pt>
                <c:pt idx="6">
                  <c:v>156</c:v>
                </c:pt>
              </c:numCache>
            </c:numRef>
          </c:val>
        </c:ser>
        <c:dLbls>
          <c:showLegendKey val="0"/>
          <c:showVal val="0"/>
          <c:showCatName val="0"/>
          <c:showSerName val="0"/>
          <c:showPercent val="0"/>
          <c:showBubbleSize val="0"/>
        </c:dLbls>
        <c:gapWidth val="150"/>
        <c:axId val="10320128"/>
        <c:axId val="10342400"/>
      </c:barChart>
      <c:catAx>
        <c:axId val="10320128"/>
        <c:scaling>
          <c:orientation val="minMax"/>
        </c:scaling>
        <c:delete val="0"/>
        <c:axPos val="b"/>
        <c:majorTickMark val="out"/>
        <c:minorTickMark val="none"/>
        <c:tickLblPos val="nextTo"/>
        <c:crossAx val="10342400"/>
        <c:crosses val="autoZero"/>
        <c:auto val="1"/>
        <c:lblAlgn val="ctr"/>
        <c:lblOffset val="100"/>
        <c:noMultiLvlLbl val="0"/>
      </c:catAx>
      <c:valAx>
        <c:axId val="10342400"/>
        <c:scaling>
          <c:orientation val="minMax"/>
        </c:scaling>
        <c:delete val="0"/>
        <c:axPos val="l"/>
        <c:majorGridlines/>
        <c:numFmt formatCode="General" sourceLinked="1"/>
        <c:majorTickMark val="out"/>
        <c:minorTickMark val="none"/>
        <c:tickLblPos val="nextTo"/>
        <c:crossAx val="10320128"/>
        <c:crosses val="autoZero"/>
        <c:crossBetween val="between"/>
      </c:valAx>
    </c:plotArea>
    <c:plotVisOnly val="1"/>
    <c:dispBlanksAs val="gap"/>
    <c:showDLblsOverMax val="0"/>
  </c:chart>
  <c:txPr>
    <a:bodyPr/>
    <a:lstStyle/>
    <a:p>
      <a:pPr>
        <a:defRPr sz="1800"/>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D040D32-1447-4EB4-8F07-03362EB62531}" type="datetimeFigureOut">
              <a:rPr lang="is-IS" smtClean="0"/>
              <a:t>26.9.2013</a:t>
            </a:fld>
            <a:endParaRPr lang="is-IS"/>
          </a:p>
        </p:txBody>
      </p:sp>
      <p:sp>
        <p:nvSpPr>
          <p:cNvPr id="4" name="Síðufótarstaðgengill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s-IS"/>
          </a:p>
        </p:txBody>
      </p:sp>
      <p:sp>
        <p:nvSpPr>
          <p:cNvPr id="5" name="Skyggnunúmersstaðgengill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122AAA7-22CA-4A3F-867F-7FF0BB7456E9}" type="slidenum">
              <a:rPr lang="is-IS" smtClean="0"/>
              <a:t>‹#›</a:t>
            </a:fld>
            <a:endParaRPr lang="is-IS"/>
          </a:p>
        </p:txBody>
      </p:sp>
    </p:spTree>
    <p:extLst>
      <p:ext uri="{BB962C8B-B14F-4D97-AF65-F5344CB8AC3E}">
        <p14:creationId xmlns:p14="http://schemas.microsoft.com/office/powerpoint/2010/main" val="151065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ED030B5-18C0-49A5-A067-0AB19BDEE71E}" type="datetimeFigureOut">
              <a:rPr lang="is-IS" smtClean="0"/>
              <a:pPr/>
              <a:t>26.9.2013</a:t>
            </a:fld>
            <a:endParaRPr lang="is-IS"/>
          </a:p>
        </p:txBody>
      </p:sp>
      <p:sp>
        <p:nvSpPr>
          <p:cNvPr id="4" name="Skyggnumyndastaðgengill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6" name="Síðufótarstaðgengill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AC79620-16D1-4C1E-A01E-B593AE6E03E6}" type="slidenum">
              <a:rPr lang="is-IS" smtClean="0"/>
              <a:pPr/>
              <a:t>‹#›</a:t>
            </a:fld>
            <a:endParaRPr lang="is-IS"/>
          </a:p>
        </p:txBody>
      </p:sp>
    </p:spTree>
    <p:extLst>
      <p:ext uri="{BB962C8B-B14F-4D97-AF65-F5344CB8AC3E}">
        <p14:creationId xmlns:p14="http://schemas.microsoft.com/office/powerpoint/2010/main" val="339103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0AC79620-16D1-4C1E-A01E-B593AE6E03E6}" type="slidenum">
              <a:rPr lang="is-IS" smtClean="0"/>
              <a:pPr/>
              <a:t>1</a:t>
            </a:fld>
            <a:endParaRPr lang="is-IS"/>
          </a:p>
        </p:txBody>
      </p:sp>
    </p:spTree>
    <p:extLst>
      <p:ext uri="{BB962C8B-B14F-4D97-AF65-F5344CB8AC3E}">
        <p14:creationId xmlns:p14="http://schemas.microsoft.com/office/powerpoint/2010/main" val="3285578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pPr>
              <a:defRPr/>
            </a:pPr>
            <a:fld id="{CDA6F535-EE4A-47F5-8A02-F9C606354512}" type="slidenum">
              <a:rPr lang="en-US" smtClean="0"/>
              <a:pPr>
                <a:defRPr/>
              </a:pPr>
              <a:t>10</a:t>
            </a:fld>
            <a:endParaRPr lang="en-US"/>
          </a:p>
        </p:txBody>
      </p:sp>
    </p:spTree>
    <p:extLst>
      <p:ext uri="{BB962C8B-B14F-4D97-AF65-F5344CB8AC3E}">
        <p14:creationId xmlns:p14="http://schemas.microsoft.com/office/powerpoint/2010/main" val="2431517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pPr>
              <a:defRPr/>
            </a:pPr>
            <a:fld id="{CDA6F535-EE4A-47F5-8A02-F9C606354512}" type="slidenum">
              <a:rPr lang="en-US" smtClean="0"/>
              <a:pPr>
                <a:defRPr/>
              </a:pPr>
              <a:t>11</a:t>
            </a:fld>
            <a:endParaRPr lang="en-US"/>
          </a:p>
        </p:txBody>
      </p:sp>
    </p:spTree>
    <p:extLst>
      <p:ext uri="{BB962C8B-B14F-4D97-AF65-F5344CB8AC3E}">
        <p14:creationId xmlns:p14="http://schemas.microsoft.com/office/powerpoint/2010/main" val="63764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0AC79620-16D1-4C1E-A01E-B593AE6E03E6}" type="slidenum">
              <a:rPr lang="is-IS" smtClean="0"/>
              <a:pPr/>
              <a:t>12</a:t>
            </a:fld>
            <a:endParaRPr lang="is-IS"/>
          </a:p>
        </p:txBody>
      </p:sp>
    </p:spTree>
    <p:extLst>
      <p:ext uri="{BB962C8B-B14F-4D97-AF65-F5344CB8AC3E}">
        <p14:creationId xmlns:p14="http://schemas.microsoft.com/office/powerpoint/2010/main" val="399326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0AC79620-16D1-4C1E-A01E-B593AE6E03E6}" type="slidenum">
              <a:rPr lang="is-IS" smtClean="0"/>
              <a:pPr/>
              <a:t>13</a:t>
            </a:fld>
            <a:endParaRPr lang="is-IS"/>
          </a:p>
        </p:txBody>
      </p:sp>
    </p:spTree>
    <p:extLst>
      <p:ext uri="{BB962C8B-B14F-4D97-AF65-F5344CB8AC3E}">
        <p14:creationId xmlns:p14="http://schemas.microsoft.com/office/powerpoint/2010/main" val="178105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pPr>
              <a:defRPr/>
            </a:pPr>
            <a:fld id="{CDA6F535-EE4A-47F5-8A02-F9C606354512}" type="slidenum">
              <a:rPr lang="en-US" smtClean="0"/>
              <a:pPr>
                <a:defRPr/>
              </a:pPr>
              <a:t>14</a:t>
            </a:fld>
            <a:endParaRPr lang="en-US"/>
          </a:p>
        </p:txBody>
      </p:sp>
    </p:spTree>
    <p:extLst>
      <p:ext uri="{BB962C8B-B14F-4D97-AF65-F5344CB8AC3E}">
        <p14:creationId xmlns:p14="http://schemas.microsoft.com/office/powerpoint/2010/main" val="321255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pPr>
              <a:defRPr/>
            </a:pPr>
            <a:fld id="{CDA6F535-EE4A-47F5-8A02-F9C606354512}" type="slidenum">
              <a:rPr lang="en-US" smtClean="0"/>
              <a:pPr>
                <a:defRPr/>
              </a:pPr>
              <a:t>15</a:t>
            </a:fld>
            <a:endParaRPr lang="en-US"/>
          </a:p>
        </p:txBody>
      </p:sp>
    </p:spTree>
    <p:extLst>
      <p:ext uri="{BB962C8B-B14F-4D97-AF65-F5344CB8AC3E}">
        <p14:creationId xmlns:p14="http://schemas.microsoft.com/office/powerpoint/2010/main" val="476162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lvl="0">
              <a:buFont typeface="Arial" pitchFamily="34" charset="0"/>
              <a:buChar char="•"/>
            </a:pPr>
            <a:r>
              <a:rPr lang="en-US" dirty="0" smtClean="0">
                <a:solidFill>
                  <a:prstClr val="black"/>
                </a:solidFill>
                <a:latin typeface="Calibri" pitchFamily="34" charset="0"/>
              </a:rPr>
              <a:t>The aim is to enable a “good quality of life” and to cater to the individual’s needs and preferences. </a:t>
            </a:r>
          </a:p>
          <a:p>
            <a:pPr lvl="0">
              <a:buFont typeface="Arial" pitchFamily="34" charset="0"/>
              <a:buChar char="•"/>
            </a:pPr>
            <a:r>
              <a:rPr lang="en-US" dirty="0" smtClean="0">
                <a:solidFill>
                  <a:prstClr val="black"/>
                </a:solidFill>
                <a:latin typeface="Calibri" pitchFamily="34" charset="0"/>
              </a:rPr>
              <a:t>The assistance user has the right to choose who is to work as a personal assistant, s/he may also decide on when, how and where the assistance is provided, and who employs the personal assistants.</a:t>
            </a:r>
          </a:p>
          <a:p>
            <a:pPr lvl="0">
              <a:buFont typeface="Arial" pitchFamily="34" charset="0"/>
              <a:buChar char="•"/>
            </a:pPr>
            <a:r>
              <a:rPr lang="en-US" dirty="0" smtClean="0">
                <a:solidFill>
                  <a:prstClr val="black"/>
                </a:solidFill>
                <a:latin typeface="Calibri" pitchFamily="34" charset="0"/>
              </a:rPr>
              <a:t>Benefits under the legislation are based solely on the individual’s need of personal assistance and are not means-tested, i.e. not dependent on assistance users’ or their families’ income and wealth.</a:t>
            </a:r>
          </a:p>
          <a:p>
            <a:pPr lvl="0">
              <a:buFont typeface="Arial" pitchFamily="34" charset="0"/>
              <a:buChar char="•"/>
            </a:pPr>
            <a:r>
              <a:rPr lang="en-US" dirty="0" smtClean="0">
                <a:solidFill>
                  <a:prstClr val="black"/>
                </a:solidFill>
                <a:latin typeface="Calibri" pitchFamily="34" charset="0"/>
              </a:rPr>
              <a:t>Payments do not constitute taxable income</a:t>
            </a:r>
            <a:endParaRPr lang="is-IS" dirty="0" smtClean="0">
              <a:solidFill>
                <a:prstClr val="black"/>
              </a:solidFill>
              <a:latin typeface="Calibri" pitchFamily="34" charset="0"/>
            </a:endParaRPr>
          </a:p>
          <a:p>
            <a:endParaRPr lang="is-IS" dirty="0"/>
          </a:p>
        </p:txBody>
      </p:sp>
      <p:sp>
        <p:nvSpPr>
          <p:cNvPr id="4" name="Skyggnunúmersstaðgengill 3"/>
          <p:cNvSpPr>
            <a:spLocks noGrp="1"/>
          </p:cNvSpPr>
          <p:nvPr>
            <p:ph type="sldNum" sz="quarter" idx="10"/>
          </p:nvPr>
        </p:nvSpPr>
        <p:spPr/>
        <p:txBody>
          <a:bodyPr/>
          <a:lstStyle/>
          <a:p>
            <a:fld id="{0AC79620-16D1-4C1E-A01E-B593AE6E03E6}" type="slidenum">
              <a:rPr lang="is-IS" smtClean="0"/>
              <a:pPr/>
              <a:t>16</a:t>
            </a:fld>
            <a:endParaRPr lang="is-IS"/>
          </a:p>
        </p:txBody>
      </p:sp>
    </p:spTree>
    <p:extLst>
      <p:ext uri="{BB962C8B-B14F-4D97-AF65-F5344CB8AC3E}">
        <p14:creationId xmlns:p14="http://schemas.microsoft.com/office/powerpoint/2010/main" val="2413000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0AC79620-16D1-4C1E-A01E-B593AE6E03E6}" type="slidenum">
              <a:rPr lang="is-IS" smtClean="0"/>
              <a:pPr/>
              <a:t>17</a:t>
            </a:fld>
            <a:endParaRPr lang="is-IS"/>
          </a:p>
        </p:txBody>
      </p:sp>
    </p:spTree>
    <p:extLst>
      <p:ext uri="{BB962C8B-B14F-4D97-AF65-F5344CB8AC3E}">
        <p14:creationId xmlns:p14="http://schemas.microsoft.com/office/powerpoint/2010/main" val="135885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0AC79620-16D1-4C1E-A01E-B593AE6E03E6}" type="slidenum">
              <a:rPr lang="is-IS" smtClean="0"/>
              <a:pPr/>
              <a:t>18</a:t>
            </a:fld>
            <a:endParaRPr lang="is-IS"/>
          </a:p>
        </p:txBody>
      </p:sp>
    </p:spTree>
    <p:extLst>
      <p:ext uri="{BB962C8B-B14F-4D97-AF65-F5344CB8AC3E}">
        <p14:creationId xmlns:p14="http://schemas.microsoft.com/office/powerpoint/2010/main" val="56520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s-IS" smtClean="0"/>
              <a:t>Hopfully we can move elderly social care to the city.</a:t>
            </a:r>
          </a:p>
        </p:txBody>
      </p:sp>
      <p:sp>
        <p:nvSpPr>
          <p:cNvPr id="5427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F7CF50-ECBB-4504-8FCB-5DCBB7103558}" type="slidenum">
              <a:rPr lang="is-IS" smtClean="0"/>
              <a:pPr eaLnBrk="1" hangingPunct="1"/>
              <a:t>19</a:t>
            </a:fld>
            <a:endParaRPr lang="is-I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nb-NO" dirty="0" smtClean="0"/>
              <a:t>Å skyte døde hester</a:t>
            </a:r>
            <a:endParaRPr lang="is-IS" dirty="0"/>
          </a:p>
        </p:txBody>
      </p:sp>
      <p:sp>
        <p:nvSpPr>
          <p:cNvPr id="4" name="Skyggnunúmersstaðgengill 3"/>
          <p:cNvSpPr>
            <a:spLocks noGrp="1"/>
          </p:cNvSpPr>
          <p:nvPr>
            <p:ph type="sldNum" sz="quarter" idx="10"/>
          </p:nvPr>
        </p:nvSpPr>
        <p:spPr/>
        <p:txBody>
          <a:bodyPr/>
          <a:lstStyle/>
          <a:p>
            <a:fld id="{0AC79620-16D1-4C1E-A01E-B593AE6E03E6}" type="slidenum">
              <a:rPr lang="is-IS" smtClean="0"/>
              <a:pPr/>
              <a:t>2</a:t>
            </a:fld>
            <a:endParaRPr lang="is-IS"/>
          </a:p>
        </p:txBody>
      </p:sp>
    </p:spTree>
    <p:extLst>
      <p:ext uri="{BB962C8B-B14F-4D97-AF65-F5344CB8AC3E}">
        <p14:creationId xmlns:p14="http://schemas.microsoft.com/office/powerpoint/2010/main" val="200297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0AC79620-16D1-4C1E-A01E-B593AE6E03E6}" type="slidenum">
              <a:rPr lang="is-IS" smtClean="0"/>
              <a:pPr/>
              <a:t>20</a:t>
            </a:fld>
            <a:endParaRPr lang="is-IS"/>
          </a:p>
        </p:txBody>
      </p:sp>
    </p:spTree>
    <p:extLst>
      <p:ext uri="{BB962C8B-B14F-4D97-AF65-F5344CB8AC3E}">
        <p14:creationId xmlns:p14="http://schemas.microsoft.com/office/powerpoint/2010/main" val="417769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93D1DF-EF1A-4891-9697-3A6CCD4814A8}" type="slidenum">
              <a:rPr lang="en-US" smtClean="0"/>
              <a:pPr eaLnBrk="1" hangingPunct="1"/>
              <a:t>3</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79768" y="4716877"/>
            <a:ext cx="5438140" cy="446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On this slide we can see the organizational chart of the city of Reykjavik</a:t>
            </a:r>
          </a:p>
          <a:p>
            <a:pPr eaLnBrk="1" hangingPunct="1">
              <a:spcBef>
                <a:spcPct val="0"/>
              </a:spcBef>
            </a:pPr>
            <a:r>
              <a:rPr lang="en-US" dirty="0" smtClean="0"/>
              <a:t>Fifteen individuals ( politicians ) make up the city council</a:t>
            </a:r>
          </a:p>
          <a:p>
            <a:pPr eaLnBrk="1" hangingPunct="1">
              <a:spcBef>
                <a:spcPct val="0"/>
              </a:spcBef>
            </a:pPr>
            <a:r>
              <a:rPr lang="en-US" dirty="0" smtClean="0"/>
              <a:t>Seven individuals (politicians) make up the city executive board and are appointed by the city council</a:t>
            </a:r>
          </a:p>
          <a:p>
            <a:pPr eaLnBrk="1" hangingPunct="1">
              <a:spcBef>
                <a:spcPct val="0"/>
              </a:spcBef>
            </a:pPr>
            <a:r>
              <a:rPr lang="en-US" dirty="0" smtClean="0"/>
              <a:t>The members of the committees are appointed by the political parties that make up the city council</a:t>
            </a:r>
          </a:p>
          <a:p>
            <a:pPr eaLnBrk="1" hangingPunct="1">
              <a:spcBef>
                <a:spcPct val="0"/>
              </a:spcBef>
            </a:pPr>
            <a:endParaRPr lang="en-US" dirty="0" smtClean="0"/>
          </a:p>
          <a:p>
            <a:pPr eaLnBrk="1" hangingPunct="1">
              <a:spcBef>
                <a:spcPct val="0"/>
              </a:spcBef>
            </a:pPr>
            <a:r>
              <a:rPr lang="en-US" dirty="0" smtClean="0"/>
              <a:t>Reykjavik is divided into</a:t>
            </a:r>
            <a:r>
              <a:rPr lang="en-US" baseline="0" dirty="0" smtClean="0"/>
              <a:t> 5</a:t>
            </a:r>
            <a:r>
              <a:rPr lang="en-US" dirty="0" smtClean="0"/>
              <a:t> </a:t>
            </a:r>
            <a:r>
              <a:rPr lang="en-US" dirty="0" err="1" smtClean="0"/>
              <a:t>committes</a:t>
            </a:r>
            <a:r>
              <a:rPr lang="en-US" dirty="0" smtClean="0"/>
              <a:t> and 5 professional departments and the welfare department is one of them.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C8F1F49-8B24-4780-B26B-E655EE19A161}" type="slidenum">
              <a:rPr lang="en-US" smtClean="0"/>
              <a:pPr eaLnBrk="1" hangingPunct="1"/>
              <a:t>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06357" y="4716877"/>
            <a:ext cx="4984962" cy="446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s-IS" smtClean="0"/>
              <a:t>That´s the organizational chart of the Department of Welfare. witch is the department of social project’s.</a:t>
            </a:r>
          </a:p>
          <a:p>
            <a:pPr eaLnBrk="1" hangingPunct="1">
              <a:spcBef>
                <a:spcPct val="0"/>
              </a:spcBef>
            </a:pPr>
            <a:endParaRPr lang="is-IS" smtClean="0"/>
          </a:p>
          <a:p>
            <a:pPr eaLnBrk="1" hangingPunct="1">
              <a:spcBef>
                <a:spcPct val="0"/>
              </a:spcBef>
            </a:pPr>
            <a:r>
              <a:rPr lang="is-IS" smtClean="0"/>
              <a:t>In the Headquarters ( main office ) there are four main departments and the Director´s office.  Then there are six Service Centers in the districts of Reykjavík, in addition to the Child Protection services and Home Care department which serves the whole city.</a:t>
            </a:r>
          </a:p>
          <a:p>
            <a:pPr eaLnBrk="1" hangingPunct="1">
              <a:spcBef>
                <a:spcPct val="0"/>
              </a:spcBef>
            </a:pPr>
            <a:endParaRPr lang="is-IS" smtClean="0"/>
          </a:p>
          <a:p>
            <a:pPr eaLnBrk="1" hangingPunct="1">
              <a:spcBef>
                <a:spcPct val="0"/>
              </a:spcBef>
            </a:pPr>
            <a:r>
              <a:rPr lang="is-IS" smtClean="0"/>
              <a:t>The placese whom are written with red letters are places witch are specially for eldery – except </a:t>
            </a:r>
            <a:r>
              <a:rPr lang="is-IS" i="1" smtClean="0"/>
              <a:t>Reykjavík home care – </a:t>
            </a:r>
            <a:r>
              <a:rPr lang="is-IS" smtClean="0"/>
              <a:t>witch is for all ages.</a:t>
            </a:r>
          </a:p>
          <a:p>
            <a:pPr eaLnBrk="1" hangingPunct="1">
              <a:spcBef>
                <a:spcPct val="0"/>
              </a:spcBef>
            </a:pPr>
            <a:endParaRPr lang="en-US" smtClean="0"/>
          </a:p>
          <a:p>
            <a:pPr eaLnBrk="1" hangingPunct="1">
              <a:spcBef>
                <a:spcPct val="0"/>
              </a:spcBef>
            </a:pPr>
            <a:endParaRPr lang="is-IS" smtClean="0"/>
          </a:p>
          <a:p>
            <a:pPr eaLnBrk="1" hangingPunct="1">
              <a:spcBef>
                <a:spcPct val="0"/>
              </a:spcBef>
            </a:pPr>
            <a:r>
              <a:rPr lang="is-IS" smtClean="0"/>
              <a:t>Ther are activity or community centers for the elderly ( félagsmiðstöðvar ), nursing homes, residential buildings ( service flats ), etc.</a:t>
            </a:r>
          </a:p>
          <a:p>
            <a:pPr eaLnBrk="1" hangingPunct="1">
              <a:spcBef>
                <a:spcPct val="0"/>
              </a:spcBef>
            </a:pPr>
            <a:endParaRPr lang="is-IS" smtClean="0"/>
          </a:p>
          <a:p>
            <a:pPr eaLnBrk="1" hangingPunct="1">
              <a:spcBef>
                <a:spcPct val="0"/>
              </a:spcBef>
            </a:pPr>
            <a:r>
              <a:rPr lang="is-IS" smtClean="0"/>
              <a:t>The Department works closely with two political committees:  The Welfare Committee and the Child protection committee.</a:t>
            </a:r>
          </a:p>
          <a:p>
            <a:pPr eaLnBrk="1" hangingPunct="1">
              <a:spcBef>
                <a:spcPct val="0"/>
              </a:spcBef>
            </a:pPr>
            <a:endParaRPr lang="is-I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mn-ea"/>
                <a:cs typeface="+mn-cs"/>
              </a:rPr>
              <a:t>individuals and families, grant specialist services to schools, advise about leisure activities and provide general information on the operations of the City of Reykjavik. Service flats for the elderly and more than ten community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centres</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in the city operate under the auspices of the community service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centres</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The community </a:t>
            </a:r>
            <a:r>
              <a:rPr kumimoji="0" lang="en-US" sz="1200" b="0" i="0" u="none" strike="noStrike" kern="1200" cap="none" spc="0" normalizeH="0" baseline="0" noProof="0" dirty="0" err="1" smtClean="0">
                <a:ln>
                  <a:noFill/>
                </a:ln>
                <a:solidFill>
                  <a:srgbClr val="000000"/>
                </a:solidFill>
                <a:effectLst/>
                <a:uLnTx/>
                <a:uFillTx/>
                <a:latin typeface="+mn-lt"/>
                <a:ea typeface="+mn-ea"/>
                <a:cs typeface="+mn-cs"/>
              </a:rPr>
              <a:t>centres</a:t>
            </a:r>
            <a:r>
              <a:rPr kumimoji="0" lang="en-US" sz="1200" b="0" i="0" u="none" strike="noStrike" kern="1200" cap="none" spc="0" normalizeH="0" baseline="0" noProof="0" dirty="0" smtClean="0">
                <a:ln>
                  <a:noFill/>
                </a:ln>
                <a:solidFill>
                  <a:srgbClr val="000000"/>
                </a:solidFill>
                <a:effectLst/>
                <a:uLnTx/>
                <a:uFillTx/>
                <a:latin typeface="+mn-lt"/>
                <a:ea typeface="+mn-ea"/>
                <a:cs typeface="+mn-cs"/>
              </a:rPr>
              <a:t> are meant for the residents of Reykjavik of all ages, although they are mostly frequented by senior citizens.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200" b="0" i="0" u="none" strike="noStrike" kern="1200" cap="none" spc="0" normalizeH="0" baseline="0" noProof="0" dirty="0" smtClean="0">
              <a:ln>
                <a:noFill/>
              </a:ln>
              <a:solidFill>
                <a:prstClr val="black"/>
              </a:solidFill>
              <a:effectLst/>
              <a:uLnTx/>
              <a:uFillTx/>
              <a:latin typeface="+mn-lt"/>
              <a:ea typeface="+mn-ea"/>
              <a:cs typeface="+mn-cs"/>
            </a:endParaRPr>
          </a:p>
          <a:p>
            <a:r>
              <a:rPr lang="en-US" dirty="0" smtClean="0"/>
              <a:t>Population in Reykjavík 37% (119.632)</a:t>
            </a:r>
          </a:p>
          <a:p>
            <a:r>
              <a:rPr lang="en-US" dirty="0" smtClean="0"/>
              <a:t>         Population under 18 years in Reykjavík 23% (27.082)</a:t>
            </a:r>
          </a:p>
          <a:p>
            <a:r>
              <a:rPr lang="en-US" dirty="0" smtClean="0"/>
              <a:t>     Population 67 and older in Reykjavík 11% (13.434)</a:t>
            </a:r>
          </a:p>
          <a:p>
            <a:endParaRPr lang="en-US" dirty="0" smtClean="0"/>
          </a:p>
          <a:p>
            <a:r>
              <a:rPr lang="en-US" dirty="0" smtClean="0"/>
              <a:t>      Total population in Iceland around 320.000 </a:t>
            </a:r>
            <a:endParaRPr lang="is-IS" dirty="0"/>
          </a:p>
        </p:txBody>
      </p:sp>
      <p:sp>
        <p:nvSpPr>
          <p:cNvPr id="4" name="Skyggnunúmersstaðgengill 3"/>
          <p:cNvSpPr>
            <a:spLocks noGrp="1"/>
          </p:cNvSpPr>
          <p:nvPr>
            <p:ph type="sldNum" sz="quarter" idx="10"/>
          </p:nvPr>
        </p:nvSpPr>
        <p:spPr/>
        <p:txBody>
          <a:bodyPr/>
          <a:lstStyle/>
          <a:p>
            <a:fld id="{0AC79620-16D1-4C1E-A01E-B593AE6E03E6}" type="slidenum">
              <a:rPr lang="is-IS" smtClean="0"/>
              <a:pPr/>
              <a:t>5</a:t>
            </a:fld>
            <a:endParaRPr lang="is-IS"/>
          </a:p>
        </p:txBody>
      </p:sp>
    </p:spTree>
    <p:extLst>
      <p:ext uri="{BB962C8B-B14F-4D97-AF65-F5344CB8AC3E}">
        <p14:creationId xmlns:p14="http://schemas.microsoft.com/office/powerpoint/2010/main" val="273879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lvl="0"/>
            <a:endParaRPr lang="en-US" sz="1200" dirty="0" smtClean="0">
              <a:solidFill>
                <a:srgbClr val="000000"/>
              </a:solidFill>
            </a:endParaRPr>
          </a:p>
          <a:p>
            <a:pPr lvl="4" eaLnBrk="1" hangingPunct="1">
              <a:defRPr/>
            </a:pPr>
            <a:r>
              <a:rPr lang="en-US" sz="1200" dirty="0" smtClean="0">
                <a:solidFill>
                  <a:srgbClr val="000000"/>
                </a:solidFill>
              </a:rPr>
              <a:t>Operates six service </a:t>
            </a:r>
            <a:r>
              <a:rPr lang="en-US" sz="1200" dirty="0" err="1" smtClean="0">
                <a:solidFill>
                  <a:srgbClr val="000000"/>
                </a:solidFill>
              </a:rPr>
              <a:t>centres</a:t>
            </a:r>
            <a:r>
              <a:rPr lang="en-US" sz="1200" dirty="0" smtClean="0">
                <a:solidFill>
                  <a:srgbClr val="000000"/>
                </a:solidFill>
              </a:rPr>
              <a:t> in the districts of the city. The service </a:t>
            </a:r>
            <a:r>
              <a:rPr lang="en-US" sz="1200" dirty="0" err="1" smtClean="0">
                <a:solidFill>
                  <a:srgbClr val="000000"/>
                </a:solidFill>
              </a:rPr>
              <a:t>centres</a:t>
            </a:r>
            <a:r>
              <a:rPr lang="en-US" sz="1200" dirty="0" smtClean="0">
                <a:solidFill>
                  <a:srgbClr val="000000"/>
                </a:solidFill>
              </a:rPr>
              <a:t> deal with</a:t>
            </a:r>
          </a:p>
          <a:p>
            <a:pPr lvl="4" eaLnBrk="1" hangingPunct="1">
              <a:defRPr/>
            </a:pPr>
            <a:endParaRPr lang="en-US" sz="1200" smtClean="0">
              <a:solidFill>
                <a:srgbClr val="000000"/>
              </a:solidFill>
            </a:endParaRPr>
          </a:p>
          <a:p>
            <a:pPr lvl="4" eaLnBrk="1" hangingPunct="1">
              <a:defRPr/>
            </a:pPr>
            <a:r>
              <a:rPr lang="is-IS" sz="1600" smtClean="0"/>
              <a:t>2007 </a:t>
            </a:r>
            <a:r>
              <a:rPr lang="is-IS" sz="1600" dirty="0" smtClean="0"/>
              <a:t>– 1.204 employees in 860 jobs</a:t>
            </a:r>
          </a:p>
          <a:p>
            <a:pPr lvl="4" eaLnBrk="1" hangingPunct="1">
              <a:defRPr/>
            </a:pPr>
            <a:r>
              <a:rPr lang="is-IS" sz="1600" dirty="0" smtClean="0"/>
              <a:t>2009 – 1.438 employees in  983 jobs</a:t>
            </a:r>
          </a:p>
          <a:p>
            <a:pPr lvl="4" eaLnBrk="1" hangingPunct="1">
              <a:defRPr/>
            </a:pPr>
            <a:r>
              <a:rPr lang="is-IS" sz="1600" dirty="0" smtClean="0"/>
              <a:t>2010 – 1.683 employees in 1017 jobs</a:t>
            </a:r>
          </a:p>
          <a:p>
            <a:pPr lvl="4" eaLnBrk="1" hangingPunct="1">
              <a:defRPr/>
            </a:pPr>
            <a:r>
              <a:rPr lang="is-IS" sz="1600" dirty="0" smtClean="0"/>
              <a:t>2011 – 2.230 employees in 1350 jobs</a:t>
            </a:r>
          </a:p>
          <a:p>
            <a:pPr lvl="4" eaLnBrk="1" hangingPunct="1">
              <a:defRPr/>
            </a:pPr>
            <a:r>
              <a:rPr lang="is-IS" sz="1600" dirty="0" smtClean="0"/>
              <a:t>2012 </a:t>
            </a:r>
            <a:r>
              <a:rPr lang="is-IS" sz="1600" dirty="0" smtClean="0">
                <a:solidFill>
                  <a:srgbClr val="000000"/>
                </a:solidFill>
                <a:ea typeface="+mn-ea"/>
                <a:cs typeface="+mn-cs"/>
              </a:rPr>
              <a:t>–</a:t>
            </a:r>
            <a:r>
              <a:rPr lang="is-IS" sz="1600" dirty="0" smtClean="0"/>
              <a:t> 2.240 </a:t>
            </a:r>
            <a:r>
              <a:rPr lang="is-IS" sz="1600" dirty="0" smtClean="0">
                <a:solidFill>
                  <a:srgbClr val="000000"/>
                </a:solidFill>
              </a:rPr>
              <a:t>employees in 1545 jobs</a:t>
            </a:r>
          </a:p>
          <a:p>
            <a:pPr lvl="0"/>
            <a:endParaRPr lang="is-IS" dirty="0"/>
          </a:p>
        </p:txBody>
      </p:sp>
      <p:sp>
        <p:nvSpPr>
          <p:cNvPr id="4" name="Skyggnunúmersstaðgengill 3"/>
          <p:cNvSpPr>
            <a:spLocks noGrp="1"/>
          </p:cNvSpPr>
          <p:nvPr>
            <p:ph type="sldNum" sz="quarter" idx="10"/>
          </p:nvPr>
        </p:nvSpPr>
        <p:spPr/>
        <p:txBody>
          <a:bodyPr/>
          <a:lstStyle/>
          <a:p>
            <a:fld id="{0AC79620-16D1-4C1E-A01E-B593AE6E03E6}" type="slidenum">
              <a:rPr lang="is-IS" smtClean="0"/>
              <a:pPr/>
              <a:t>6</a:t>
            </a:fld>
            <a:endParaRPr lang="is-IS"/>
          </a:p>
        </p:txBody>
      </p:sp>
    </p:spTree>
    <p:extLst>
      <p:ext uri="{BB962C8B-B14F-4D97-AF65-F5344CB8AC3E}">
        <p14:creationId xmlns:p14="http://schemas.microsoft.com/office/powerpoint/2010/main" val="16834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fld id="{0AC79620-16D1-4C1E-A01E-B593AE6E03E6}" type="slidenum">
              <a:rPr lang="is-IS" smtClean="0"/>
              <a:pPr/>
              <a:t>7</a:t>
            </a:fld>
            <a:endParaRPr lang="is-IS"/>
          </a:p>
        </p:txBody>
      </p:sp>
    </p:spTree>
    <p:extLst>
      <p:ext uri="{BB962C8B-B14F-4D97-AF65-F5344CB8AC3E}">
        <p14:creationId xmlns:p14="http://schemas.microsoft.com/office/powerpoint/2010/main" val="419128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10"/>
          </p:nvPr>
        </p:nvSpPr>
        <p:spPr/>
        <p:txBody>
          <a:bodyPr/>
          <a:lstStyle/>
          <a:p>
            <a:fld id="{0AC79620-16D1-4C1E-A01E-B593AE6E03E6}" type="slidenum">
              <a:rPr lang="is-IS" smtClean="0"/>
              <a:pPr/>
              <a:t>8</a:t>
            </a:fld>
            <a:endParaRPr lang="is-IS"/>
          </a:p>
        </p:txBody>
      </p:sp>
    </p:spTree>
    <p:extLst>
      <p:ext uri="{BB962C8B-B14F-4D97-AF65-F5344CB8AC3E}">
        <p14:creationId xmlns:p14="http://schemas.microsoft.com/office/powerpoint/2010/main" val="165164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a:p>
        </p:txBody>
      </p:sp>
      <p:sp>
        <p:nvSpPr>
          <p:cNvPr id="4" name="Skyggnunúmersstaðgengill 3"/>
          <p:cNvSpPr>
            <a:spLocks noGrp="1"/>
          </p:cNvSpPr>
          <p:nvPr>
            <p:ph type="sldNum" sz="quarter" idx="10"/>
          </p:nvPr>
        </p:nvSpPr>
        <p:spPr/>
        <p:txBody>
          <a:bodyPr/>
          <a:lstStyle/>
          <a:p>
            <a:pPr>
              <a:defRPr/>
            </a:pPr>
            <a:fld id="{CDA6F535-EE4A-47F5-8A02-F9C606354512}" type="slidenum">
              <a:rPr lang="en-US" smtClean="0"/>
              <a:pPr>
                <a:defRPr/>
              </a:pPr>
              <a:t>9</a:t>
            </a:fld>
            <a:endParaRPr lang="en-US"/>
          </a:p>
        </p:txBody>
      </p:sp>
    </p:spTree>
    <p:extLst>
      <p:ext uri="{BB962C8B-B14F-4D97-AF65-F5344CB8AC3E}">
        <p14:creationId xmlns:p14="http://schemas.microsoft.com/office/powerpoint/2010/main" val="379349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r>
              <a:rPr lang="is-IS" smtClean="0"/>
              <a:t>10.9.2013</a:t>
            </a:r>
            <a:endParaRPr lang="is-IS"/>
          </a:p>
        </p:txBody>
      </p:sp>
      <p:sp>
        <p:nvSpPr>
          <p:cNvPr id="17" name="Footer Placeholder 16"/>
          <p:cNvSpPr>
            <a:spLocks noGrp="1"/>
          </p:cNvSpPr>
          <p:nvPr>
            <p:ph type="ftr" sz="quarter" idx="11"/>
          </p:nvPr>
        </p:nvSpPr>
        <p:spPr>
          <a:xfrm>
            <a:off x="5410200" y="4205288"/>
            <a:ext cx="1295400" cy="457200"/>
          </a:xfrm>
        </p:spPr>
        <p:txBody>
          <a:bodyPr/>
          <a:lstStyle/>
          <a:p>
            <a:endParaRPr lang="is-I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05418F8-47C7-4A8C-87BE-5C4A69A30873}" type="slidenum">
              <a:rPr lang="is-IS" smtClean="0"/>
              <a:pPr/>
              <a:t>‹#›</a:t>
            </a:fld>
            <a:endParaRPr lang="is-IS"/>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is-IS" smtClean="0"/>
              <a:t>10.9.2013</a:t>
            </a:r>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is-IS" smtClean="0"/>
              <a:t>10.9.2013</a:t>
            </a:r>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35150" y="274638"/>
            <a:ext cx="68516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3" name="Rectangle 4"/>
          <p:cNvSpPr>
            <a:spLocks noGrp="1" noChangeArrowheads="1"/>
          </p:cNvSpPr>
          <p:nvPr>
            <p:ph type="dt" sz="half" idx="10"/>
          </p:nvPr>
        </p:nvSpPr>
        <p:spPr>
          <a:ln/>
        </p:spPr>
        <p:txBody>
          <a:bodyPr/>
          <a:lstStyle>
            <a:lvl1pPr>
              <a:defRPr/>
            </a:lvl1pPr>
          </a:lstStyle>
          <a:p>
            <a:pPr>
              <a:defRPr/>
            </a:pPr>
            <a:r>
              <a:rPr lang="is-IS" smtClean="0"/>
              <a:t>10.9.2013</a:t>
            </a:r>
            <a:endParaRPr lang="is-IS"/>
          </a:p>
        </p:txBody>
      </p:sp>
      <p:sp>
        <p:nvSpPr>
          <p:cNvPr id="4" name="Rectangle 5"/>
          <p:cNvSpPr>
            <a:spLocks noGrp="1" noChangeArrowheads="1"/>
          </p:cNvSpPr>
          <p:nvPr>
            <p:ph type="ftr" sz="quarter" idx="11"/>
          </p:nvPr>
        </p:nvSpPr>
        <p:spPr>
          <a:ln/>
        </p:spPr>
        <p:txBody>
          <a:bodyPr/>
          <a:lstStyle>
            <a:lvl1pPr>
              <a:defRPr/>
            </a:lvl1pPr>
          </a:lstStyle>
          <a:p>
            <a:pPr>
              <a:defRPr/>
            </a:pPr>
            <a:endParaRPr lang="is-IS"/>
          </a:p>
        </p:txBody>
      </p:sp>
      <p:sp>
        <p:nvSpPr>
          <p:cNvPr id="5" name="Rectangle 6"/>
          <p:cNvSpPr>
            <a:spLocks noGrp="1" noChangeArrowheads="1"/>
          </p:cNvSpPr>
          <p:nvPr>
            <p:ph type="sldNum" sz="quarter" idx="12"/>
          </p:nvPr>
        </p:nvSpPr>
        <p:spPr>
          <a:ln/>
        </p:spPr>
        <p:txBody>
          <a:bodyPr/>
          <a:lstStyle>
            <a:lvl1pPr>
              <a:defRPr/>
            </a:lvl1pPr>
          </a:lstStyle>
          <a:p>
            <a:pPr>
              <a:defRPr/>
            </a:pPr>
            <a:fld id="{2683D971-A02E-4A37-8091-736A1B882E7B}" type="slidenum">
              <a:rPr lang="is-IS"/>
              <a:pPr>
                <a:defRPr/>
              </a:pPr>
              <a:t>‹#›</a:t>
            </a:fld>
            <a:endParaRPr lang="is-IS"/>
          </a:p>
        </p:txBody>
      </p:sp>
    </p:spTree>
    <p:extLst>
      <p:ext uri="{BB962C8B-B14F-4D97-AF65-F5344CB8AC3E}">
        <p14:creationId xmlns:p14="http://schemas.microsoft.com/office/powerpoint/2010/main" val="284449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is-IS" smtClean="0"/>
              <a:t>10.9.2013</a:t>
            </a:r>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is-IS" smtClean="0"/>
              <a:t>10.9.2013</a:t>
            </a:r>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is-IS" smtClean="0"/>
              <a:t>10.9.2013</a:t>
            </a:r>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r>
              <a:rPr lang="is-IS" smtClean="0"/>
              <a:t>10.9.2013</a:t>
            </a:r>
            <a:endParaRPr lang="is-IS"/>
          </a:p>
        </p:txBody>
      </p:sp>
      <p:sp>
        <p:nvSpPr>
          <p:cNvPr id="27" name="Slide Number Placeholder 26"/>
          <p:cNvSpPr>
            <a:spLocks noGrp="1"/>
          </p:cNvSpPr>
          <p:nvPr>
            <p:ph type="sldNum" sz="quarter" idx="11"/>
          </p:nvPr>
        </p:nvSpPr>
        <p:spPr/>
        <p:txBody>
          <a:bodyPr rtlCol="0"/>
          <a:lstStyle/>
          <a:p>
            <a:fld id="{D05418F8-47C7-4A8C-87BE-5C4A69A30873}" type="slidenum">
              <a:rPr lang="is-IS" smtClean="0"/>
              <a:pPr/>
              <a:t>‹#›</a:t>
            </a:fld>
            <a:endParaRPr lang="is-IS"/>
          </a:p>
        </p:txBody>
      </p:sp>
      <p:sp>
        <p:nvSpPr>
          <p:cNvPr id="28" name="Footer Placeholder 27"/>
          <p:cNvSpPr>
            <a:spLocks noGrp="1"/>
          </p:cNvSpPr>
          <p:nvPr>
            <p:ph type="ftr" sz="quarter" idx="12"/>
          </p:nvPr>
        </p:nvSpPr>
        <p:spPr/>
        <p:txBody>
          <a:bodyPr rtlCol="0"/>
          <a:lstStyle/>
          <a:p>
            <a:endParaRPr lang="is-IS"/>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r>
              <a:rPr lang="is-IS" smtClean="0"/>
              <a:t>10.9.2013</a:t>
            </a:r>
            <a:endParaRPr lang="is-IS"/>
          </a:p>
        </p:txBody>
      </p:sp>
      <p:sp>
        <p:nvSpPr>
          <p:cNvPr id="4" name="Footer Placeholder 3"/>
          <p:cNvSpPr>
            <a:spLocks noGrp="1"/>
          </p:cNvSpPr>
          <p:nvPr>
            <p:ph type="ftr" sz="quarter" idx="11"/>
          </p:nvPr>
        </p:nvSpPr>
        <p:spPr>
          <a:xfrm>
            <a:off x="5257800" y="612648"/>
            <a:ext cx="1325880" cy="457200"/>
          </a:xfrm>
        </p:spPr>
        <p:txBody>
          <a:bodyPr/>
          <a:lstStyle/>
          <a:p>
            <a:endParaRPr lang="is-IS"/>
          </a:p>
        </p:txBody>
      </p:sp>
      <p:sp>
        <p:nvSpPr>
          <p:cNvPr id="5" name="Slide Number Placeholder 4"/>
          <p:cNvSpPr>
            <a:spLocks noGrp="1"/>
          </p:cNvSpPr>
          <p:nvPr>
            <p:ph type="sldNum" sz="quarter" idx="12"/>
          </p:nvPr>
        </p:nvSpPr>
        <p:spPr>
          <a:xfrm>
            <a:off x="8174736" y="2272"/>
            <a:ext cx="762000" cy="365760"/>
          </a:xfrm>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s-IS" smtClean="0"/>
              <a:t>10.9.2013</a:t>
            </a:r>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is-IS" smtClean="0"/>
              <a:t>10.9.2013</a:t>
            </a:r>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is-IS" smtClean="0"/>
              <a:t>10.9.2013</a:t>
            </a:r>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D05418F8-47C7-4A8C-87BE-5C4A69A30873}" type="slidenum">
              <a:rPr lang="is-IS" smtClean="0"/>
              <a:pPr/>
              <a:t>‹#›</a:t>
            </a:fld>
            <a:endParaRPr lang="is-IS"/>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r>
              <a:rPr lang="is-IS" smtClean="0"/>
              <a:t>10.9.2013</a:t>
            </a:r>
            <a:endParaRPr lang="is-I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is-I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05418F8-47C7-4A8C-87BE-5C4A69A30873}" type="slidenum">
              <a:rPr lang="is-IS" smtClean="0"/>
              <a:pPr/>
              <a:t>‹#›</a:t>
            </a:fld>
            <a:endParaRPr lang="is-IS"/>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fX1vstCUfRc"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reykjavik.is/displayer.asp?cat_id=3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ctrTitle"/>
          </p:nvPr>
        </p:nvSpPr>
        <p:spPr>
          <a:xfrm>
            <a:off x="457200" y="2060848"/>
            <a:ext cx="8458200" cy="1080120"/>
          </a:xfrm>
        </p:spPr>
        <p:txBody>
          <a:bodyPr>
            <a:normAutofit fontScale="90000"/>
          </a:bodyPr>
          <a:lstStyle/>
          <a:p>
            <a:r>
              <a:rPr lang="is-IS" sz="3600" b="1" dirty="0" err="1" smtClean="0">
                <a:latin typeface="Akzidenz Grotesk"/>
              </a:rPr>
              <a:t>Aktiv</a:t>
            </a:r>
            <a:r>
              <a:rPr lang="is-IS" sz="3600" b="1" dirty="0" smtClean="0">
                <a:latin typeface="Akzidenz Grotesk"/>
              </a:rPr>
              <a:t> </a:t>
            </a:r>
            <a:r>
              <a:rPr lang="is-IS" sz="3600" b="1" dirty="0" err="1" smtClean="0">
                <a:latin typeface="Akzidenz Grotesk"/>
              </a:rPr>
              <a:t>fritid</a:t>
            </a:r>
            <a:r>
              <a:rPr lang="is-IS" sz="3600" b="1" dirty="0" smtClean="0">
                <a:latin typeface="Akzidenz Grotesk"/>
              </a:rPr>
              <a:t> for </a:t>
            </a:r>
            <a:r>
              <a:rPr lang="is-IS" sz="3600" b="1" dirty="0" err="1" smtClean="0">
                <a:latin typeface="Akzidenz Grotesk"/>
              </a:rPr>
              <a:t>alle</a:t>
            </a:r>
            <a:r>
              <a:rPr lang="is-IS" sz="3600" b="1" dirty="0" smtClean="0">
                <a:latin typeface="Akzidenz Grotesk"/>
              </a:rPr>
              <a:t> - </a:t>
            </a:r>
            <a:r>
              <a:rPr lang="is-IS" sz="3600" b="1" dirty="0" err="1" smtClean="0">
                <a:latin typeface="Akzidenz Grotesk"/>
              </a:rPr>
              <a:t>med</a:t>
            </a:r>
            <a:r>
              <a:rPr lang="is-IS" sz="3600" b="1" dirty="0" smtClean="0">
                <a:latin typeface="Akzidenz Grotesk"/>
              </a:rPr>
              <a:t> </a:t>
            </a:r>
            <a:r>
              <a:rPr lang="is-IS" sz="3600" b="1" dirty="0" err="1" smtClean="0">
                <a:latin typeface="Akzidenz Grotesk"/>
              </a:rPr>
              <a:t>brukerstyrt</a:t>
            </a:r>
            <a:r>
              <a:rPr lang="is-IS" sz="3600" b="1" dirty="0" smtClean="0">
                <a:latin typeface="Akzidenz Grotesk"/>
              </a:rPr>
              <a:t> </a:t>
            </a:r>
            <a:r>
              <a:rPr lang="is-IS" sz="3600" b="1" dirty="0" err="1" smtClean="0">
                <a:latin typeface="Akzidenz Grotesk"/>
              </a:rPr>
              <a:t>personlig</a:t>
            </a:r>
            <a:r>
              <a:rPr lang="is-IS" sz="3600" b="1" dirty="0" smtClean="0">
                <a:latin typeface="Akzidenz Grotesk"/>
              </a:rPr>
              <a:t> assistanse</a:t>
            </a:r>
            <a:endParaRPr lang="is-IS" sz="3600" b="1" dirty="0">
              <a:latin typeface="Akzidenz Grotesk"/>
            </a:endParaRPr>
          </a:p>
        </p:txBody>
      </p:sp>
      <p:sp>
        <p:nvSpPr>
          <p:cNvPr id="3" name="Undirtitill 2"/>
          <p:cNvSpPr>
            <a:spLocks noGrp="1"/>
          </p:cNvSpPr>
          <p:nvPr>
            <p:ph type="subTitle" idx="1"/>
          </p:nvPr>
        </p:nvSpPr>
        <p:spPr>
          <a:xfrm>
            <a:off x="457200" y="5013176"/>
            <a:ext cx="8507288" cy="1584176"/>
          </a:xfrm>
        </p:spPr>
        <p:txBody>
          <a:bodyPr>
            <a:normAutofit/>
          </a:bodyPr>
          <a:lstStyle/>
          <a:p>
            <a:endParaRPr lang="is-IS" sz="1800" dirty="0" smtClean="0"/>
          </a:p>
          <a:p>
            <a:r>
              <a:rPr lang="is-IS" sz="1800" dirty="0" smtClean="0">
                <a:latin typeface="Akzidenz Grotesk"/>
              </a:rPr>
              <a:t>Þórhildur Egilsdóttir                                                              </a:t>
            </a:r>
          </a:p>
          <a:p>
            <a:r>
              <a:rPr lang="is-IS" sz="1800" dirty="0" smtClean="0">
                <a:latin typeface="Akzidenz Grotesk"/>
              </a:rPr>
              <a:t>Prosjektleder, </a:t>
            </a:r>
            <a:r>
              <a:rPr lang="is-IS" sz="1800" dirty="0" err="1" smtClean="0">
                <a:latin typeface="Akzidenz Grotesk"/>
              </a:rPr>
              <a:t>sosionom</a:t>
            </a:r>
            <a:r>
              <a:rPr lang="is-IS" sz="1800" dirty="0" smtClean="0">
                <a:latin typeface="Akzidenz Grotesk"/>
              </a:rPr>
              <a:t> MA                                                                            </a:t>
            </a:r>
          </a:p>
          <a:p>
            <a:r>
              <a:rPr lang="is-IS" sz="1800" dirty="0" smtClean="0">
                <a:latin typeface="Akzidenz Grotesk"/>
              </a:rPr>
              <a:t>Reykjavik </a:t>
            </a:r>
            <a:r>
              <a:rPr lang="is-IS" sz="1800" dirty="0" err="1" smtClean="0">
                <a:latin typeface="Akzidenz Grotesk"/>
              </a:rPr>
              <a:t>kommune</a:t>
            </a:r>
            <a:r>
              <a:rPr lang="is-IS" sz="1800" dirty="0" smtClean="0">
                <a:latin typeface="Akzidenz Grotesk"/>
              </a:rPr>
              <a:t>, </a:t>
            </a:r>
            <a:r>
              <a:rPr lang="is-IS" sz="1800" dirty="0" err="1" smtClean="0">
                <a:latin typeface="Akzidenz Grotesk"/>
              </a:rPr>
              <a:t>velferdsseksjon</a:t>
            </a:r>
            <a:r>
              <a:rPr lang="is-IS" sz="1800" dirty="0" smtClean="0">
                <a:latin typeface="Akzidenz Grotesk"/>
              </a:rPr>
              <a:t>                 </a:t>
            </a:r>
            <a:r>
              <a:rPr lang="is-IS" sz="1400" dirty="0" smtClean="0">
                <a:latin typeface="Akzidenz Grotesk"/>
              </a:rPr>
              <a:t>Nordisk </a:t>
            </a:r>
            <a:r>
              <a:rPr lang="is-IS" sz="1400" dirty="0" err="1" smtClean="0">
                <a:latin typeface="Akzidenz Grotesk"/>
              </a:rPr>
              <a:t>nettverksmøte</a:t>
            </a:r>
            <a:r>
              <a:rPr lang="is-IS" sz="1400" dirty="0" smtClean="0">
                <a:latin typeface="Akzidenz Grotesk"/>
              </a:rPr>
              <a:t> 10.09.2013</a:t>
            </a:r>
          </a:p>
          <a:p>
            <a:endParaRPr lang="is-IS" sz="1800" dirty="0" smtClean="0">
              <a:latin typeface="Akzidenz Grotesk"/>
            </a:endParaRPr>
          </a:p>
        </p:txBody>
      </p:sp>
    </p:spTree>
    <p:extLst>
      <p:ext uri="{BB962C8B-B14F-4D97-AF65-F5344CB8AC3E}">
        <p14:creationId xmlns:p14="http://schemas.microsoft.com/office/powerpoint/2010/main" val="1276103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sz="3200" b="1" dirty="0" err="1" smtClean="0">
                <a:latin typeface="Akzidenz Grotesk"/>
              </a:rPr>
              <a:t>Funksjonshemmede</a:t>
            </a:r>
            <a:r>
              <a:rPr lang="is-IS" sz="3200" b="1" dirty="0" smtClean="0">
                <a:latin typeface="Akzidenz Grotesk"/>
              </a:rPr>
              <a:t> mennesker 2010</a:t>
            </a:r>
            <a:endParaRPr lang="is-IS" sz="3200" b="1" dirty="0">
              <a:latin typeface="Akzidenz Grotesk"/>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6737055"/>
              </p:ext>
            </p:extLst>
          </p:nvPr>
        </p:nvGraphicFramePr>
        <p:xfrm>
          <a:off x="457200" y="2249488"/>
          <a:ext cx="8229600"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3" name="Dagsetningarstaðgengill 2"/>
          <p:cNvSpPr>
            <a:spLocks noGrp="1"/>
          </p:cNvSpPr>
          <p:nvPr>
            <p:ph type="dt" sz="half" idx="10"/>
          </p:nvPr>
        </p:nvSpPr>
        <p:spPr/>
        <p:txBody>
          <a:bodyPr/>
          <a:lstStyle/>
          <a:p>
            <a:r>
              <a:rPr lang="is-IS" smtClean="0"/>
              <a:t>10.9.2013</a:t>
            </a:r>
            <a:endParaRPr lang="is-IS"/>
          </a:p>
        </p:txBody>
      </p:sp>
      <p:sp>
        <p:nvSpPr>
          <p:cNvPr id="5" name="Skyggnunúmersstaðgengill 4"/>
          <p:cNvSpPr>
            <a:spLocks noGrp="1"/>
          </p:cNvSpPr>
          <p:nvPr>
            <p:ph type="sldNum" sz="quarter" idx="12"/>
          </p:nvPr>
        </p:nvSpPr>
        <p:spPr/>
        <p:txBody>
          <a:bodyPr/>
          <a:lstStyle/>
          <a:p>
            <a:fld id="{D05418F8-47C7-4A8C-87BE-5C4A69A30873}" type="slidenum">
              <a:rPr lang="is-IS" smtClean="0"/>
              <a:pPr/>
              <a:t>10</a:t>
            </a:fld>
            <a:endParaRPr lang="is-IS"/>
          </a:p>
        </p:txBody>
      </p:sp>
    </p:spTree>
    <p:extLst>
      <p:ext uri="{BB962C8B-B14F-4D97-AF65-F5344CB8AC3E}">
        <p14:creationId xmlns:p14="http://schemas.microsoft.com/office/powerpoint/2010/main" val="1217415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75656" y="764704"/>
            <a:ext cx="7211144" cy="652934"/>
          </a:xfrm>
        </p:spPr>
        <p:txBody>
          <a:bodyPr>
            <a:normAutofit fontScale="90000"/>
          </a:bodyPr>
          <a:lstStyle/>
          <a:p>
            <a:r>
              <a:rPr lang="is-IS" sz="2400" b="1" dirty="0" smtClean="0">
                <a:latin typeface="Akzidenz Grotesk"/>
              </a:rPr>
              <a:t>Antall funksjonshemmede mennesker </a:t>
            </a:r>
            <a:r>
              <a:rPr lang="is-IS" sz="2400" dirty="0" smtClean="0">
                <a:latin typeface="Akzidenz Grotesk"/>
              </a:rPr>
              <a:t/>
            </a:r>
            <a:br>
              <a:rPr lang="is-IS" sz="2400" dirty="0" smtClean="0">
                <a:latin typeface="Akzidenz Grotesk"/>
              </a:rPr>
            </a:br>
            <a:endParaRPr lang="is-IS" sz="2400" dirty="0">
              <a:latin typeface="Akzidenz Grotesk"/>
            </a:endParaRPr>
          </a:p>
        </p:txBody>
      </p:sp>
      <p:sp>
        <p:nvSpPr>
          <p:cNvPr id="5" name="Text Placeholder 4"/>
          <p:cNvSpPr>
            <a:spLocks noGrp="1"/>
          </p:cNvSpPr>
          <p:nvPr>
            <p:ph type="body" idx="1"/>
          </p:nvPr>
        </p:nvSpPr>
        <p:spPr>
          <a:xfrm>
            <a:off x="1619672" y="1535113"/>
            <a:ext cx="3096344" cy="639762"/>
          </a:xfrm>
          <a:solidFill>
            <a:schemeClr val="bg1">
              <a:lumMod val="75000"/>
            </a:schemeClr>
          </a:solidFill>
        </p:spPr>
        <p:txBody>
          <a:bodyPr>
            <a:normAutofit fontScale="92500" lnSpcReduction="10000"/>
          </a:bodyPr>
          <a:lstStyle/>
          <a:p>
            <a:pPr algn="ctr"/>
            <a:r>
              <a:rPr lang="nb-NO" dirty="0" smtClean="0">
                <a:latin typeface="Akzidenz Grotesk"/>
              </a:rPr>
              <a:t>Brukere av spesielle tjenester</a:t>
            </a:r>
            <a:endParaRPr lang="is-IS" dirty="0">
              <a:latin typeface="Akzidenz Grotesk"/>
            </a:endParaRPr>
          </a:p>
        </p:txBody>
      </p:sp>
      <p:sp>
        <p:nvSpPr>
          <p:cNvPr id="7" name="Text Placeholder 6"/>
          <p:cNvSpPr>
            <a:spLocks noGrp="1"/>
          </p:cNvSpPr>
          <p:nvPr>
            <p:ph type="body" sz="half" idx="3"/>
          </p:nvPr>
        </p:nvSpPr>
        <p:spPr>
          <a:xfrm>
            <a:off x="5724128" y="1535113"/>
            <a:ext cx="2962672" cy="639762"/>
          </a:xfrm>
          <a:solidFill>
            <a:schemeClr val="accent1">
              <a:lumMod val="60000"/>
              <a:lumOff val="40000"/>
            </a:schemeClr>
          </a:solidFill>
        </p:spPr>
        <p:txBody>
          <a:bodyPr/>
          <a:lstStyle/>
          <a:p>
            <a:r>
              <a:rPr lang="nb-NO" dirty="0" smtClean="0">
                <a:latin typeface="Akzidenz Grotesk"/>
              </a:rPr>
              <a:t>Uføretrygdete</a:t>
            </a:r>
            <a:endParaRPr lang="is-IS" dirty="0">
              <a:latin typeface="Akzidenz Grotesk"/>
            </a:endParaRPr>
          </a:p>
        </p:txBody>
      </p:sp>
      <p:sp>
        <p:nvSpPr>
          <p:cNvPr id="6" name="Content Placeholder 5"/>
          <p:cNvSpPr>
            <a:spLocks noGrp="1"/>
          </p:cNvSpPr>
          <p:nvPr>
            <p:ph sz="quarter" idx="2"/>
          </p:nvPr>
        </p:nvSpPr>
        <p:spPr>
          <a:xfrm>
            <a:off x="1547664" y="2174875"/>
            <a:ext cx="3240360" cy="3951288"/>
          </a:xfrm>
        </p:spPr>
        <p:txBody>
          <a:bodyPr/>
          <a:lstStyle/>
          <a:p>
            <a:pPr marL="0" indent="0">
              <a:buNone/>
            </a:pPr>
            <a:r>
              <a:rPr lang="is-IS" b="1" dirty="0" smtClean="0"/>
              <a:t>       1.035 </a:t>
            </a:r>
            <a:endParaRPr lang="is-IS" b="1" dirty="0"/>
          </a:p>
          <a:p>
            <a:endParaRPr lang="is-IS" dirty="0" smtClean="0"/>
          </a:p>
          <a:p>
            <a:endParaRPr lang="is-IS" dirty="0"/>
          </a:p>
          <a:p>
            <a:r>
              <a:rPr lang="is-IS" dirty="0">
                <a:latin typeface="Akzidenz Grotesk"/>
              </a:rPr>
              <a:t>29% </a:t>
            </a:r>
            <a:r>
              <a:rPr lang="is-IS" dirty="0" err="1" smtClean="0">
                <a:latin typeface="Akzidenz Grotesk"/>
              </a:rPr>
              <a:t>lærevansker</a:t>
            </a:r>
            <a:endParaRPr lang="is-IS" dirty="0">
              <a:latin typeface="Akzidenz Grotesk"/>
            </a:endParaRPr>
          </a:p>
          <a:p>
            <a:r>
              <a:rPr lang="is-IS" dirty="0">
                <a:latin typeface="Akzidenz Grotesk"/>
              </a:rPr>
              <a:t>28% </a:t>
            </a:r>
            <a:r>
              <a:rPr lang="is-IS" dirty="0" err="1" smtClean="0">
                <a:latin typeface="Akzidenz Grotesk"/>
              </a:rPr>
              <a:t>autisme</a:t>
            </a:r>
            <a:endParaRPr lang="is-IS" dirty="0">
              <a:latin typeface="Akzidenz Grotesk"/>
            </a:endParaRPr>
          </a:p>
          <a:p>
            <a:r>
              <a:rPr lang="is-IS" dirty="0">
                <a:latin typeface="Akzidenz Grotesk"/>
              </a:rPr>
              <a:t>16% </a:t>
            </a:r>
            <a:r>
              <a:rPr lang="is-IS" dirty="0" err="1" smtClean="0">
                <a:latin typeface="Akzidenz Grotesk"/>
              </a:rPr>
              <a:t>psykisk</a:t>
            </a:r>
            <a:r>
              <a:rPr lang="is-IS" dirty="0" smtClean="0">
                <a:latin typeface="Akzidenz Grotesk"/>
              </a:rPr>
              <a:t> </a:t>
            </a:r>
            <a:r>
              <a:rPr lang="is-IS" dirty="0" err="1" smtClean="0">
                <a:latin typeface="Akzidenz Grotesk"/>
              </a:rPr>
              <a:t>utviklingshemmete</a:t>
            </a:r>
            <a:endParaRPr lang="is-IS" dirty="0">
              <a:latin typeface="Akzidenz Grotesk"/>
            </a:endParaRPr>
          </a:p>
        </p:txBody>
      </p:sp>
      <p:sp>
        <p:nvSpPr>
          <p:cNvPr id="8" name="Content Placeholder 7"/>
          <p:cNvSpPr>
            <a:spLocks noGrp="1"/>
          </p:cNvSpPr>
          <p:nvPr>
            <p:ph sz="quarter" idx="4"/>
          </p:nvPr>
        </p:nvSpPr>
        <p:spPr>
          <a:xfrm>
            <a:off x="5652120" y="2174875"/>
            <a:ext cx="3034680" cy="3951288"/>
          </a:xfrm>
        </p:spPr>
        <p:txBody>
          <a:bodyPr/>
          <a:lstStyle/>
          <a:p>
            <a:pPr marL="0" indent="0">
              <a:buNone/>
            </a:pPr>
            <a:r>
              <a:rPr lang="is-IS" b="1" dirty="0" smtClean="0"/>
              <a:t>        5.700 </a:t>
            </a:r>
          </a:p>
          <a:p>
            <a:endParaRPr lang="is-IS" b="1" dirty="0"/>
          </a:p>
          <a:p>
            <a:r>
              <a:rPr lang="is-IS" dirty="0" smtClean="0">
                <a:latin typeface="Akzidenz Grotesk"/>
              </a:rPr>
              <a:t>37</a:t>
            </a:r>
            <a:r>
              <a:rPr lang="is-IS" dirty="0">
                <a:latin typeface="Akzidenz Grotesk"/>
              </a:rPr>
              <a:t>% </a:t>
            </a:r>
            <a:r>
              <a:rPr lang="is-IS" dirty="0" err="1" smtClean="0">
                <a:latin typeface="Akzidenz Grotesk"/>
              </a:rPr>
              <a:t>psykisk</a:t>
            </a:r>
            <a:r>
              <a:rPr lang="is-IS" dirty="0" smtClean="0">
                <a:latin typeface="Akzidenz Grotesk"/>
              </a:rPr>
              <a:t> </a:t>
            </a:r>
            <a:r>
              <a:rPr lang="is-IS" dirty="0" err="1" smtClean="0">
                <a:latin typeface="Akzidenz Grotesk"/>
              </a:rPr>
              <a:t>utviklingshemmete</a:t>
            </a:r>
            <a:endParaRPr lang="is-IS" dirty="0">
              <a:latin typeface="Akzidenz Grotesk"/>
            </a:endParaRPr>
          </a:p>
          <a:p>
            <a:r>
              <a:rPr lang="is-IS" dirty="0">
                <a:latin typeface="Akzidenz Grotesk"/>
              </a:rPr>
              <a:t>28% </a:t>
            </a:r>
            <a:r>
              <a:rPr lang="is-IS" dirty="0" err="1" smtClean="0">
                <a:latin typeface="Akzidenz Grotesk"/>
              </a:rPr>
              <a:t>rørselshemmete</a:t>
            </a:r>
            <a:endParaRPr lang="is-IS" dirty="0">
              <a:latin typeface="Akzidenz Grotesk"/>
            </a:endParaRPr>
          </a:p>
          <a:p>
            <a:pPr>
              <a:buNone/>
            </a:pPr>
            <a:endParaRPr lang="is-IS" dirty="0">
              <a:latin typeface="Akzidenz Grotesk"/>
            </a:endParaRPr>
          </a:p>
        </p:txBody>
      </p:sp>
      <p:sp>
        <p:nvSpPr>
          <p:cNvPr id="2" name="Dagsetningarstaðgengill 1"/>
          <p:cNvSpPr>
            <a:spLocks noGrp="1"/>
          </p:cNvSpPr>
          <p:nvPr>
            <p:ph type="dt" sz="half" idx="10"/>
          </p:nvPr>
        </p:nvSpPr>
        <p:spPr/>
        <p:txBody>
          <a:bodyPr/>
          <a:lstStyle/>
          <a:p>
            <a:r>
              <a:rPr lang="is-IS" dirty="0" smtClean="0"/>
              <a:t>10.9.201</a:t>
            </a:r>
            <a:endParaRPr lang="is-IS" dirty="0"/>
          </a:p>
        </p:txBody>
      </p:sp>
      <p:sp>
        <p:nvSpPr>
          <p:cNvPr id="3" name="Skyggnunúmersstaðgengill 2"/>
          <p:cNvSpPr>
            <a:spLocks noGrp="1"/>
          </p:cNvSpPr>
          <p:nvPr>
            <p:ph type="sldNum" sz="quarter" idx="11"/>
          </p:nvPr>
        </p:nvSpPr>
        <p:spPr/>
        <p:txBody>
          <a:bodyPr/>
          <a:lstStyle/>
          <a:p>
            <a:fld id="{D05418F8-47C7-4A8C-87BE-5C4A69A30873}" type="slidenum">
              <a:rPr lang="is-IS" smtClean="0"/>
              <a:pPr/>
              <a:t>11</a:t>
            </a:fld>
            <a:endParaRPr lang="is-IS"/>
          </a:p>
        </p:txBody>
      </p:sp>
    </p:spTree>
    <p:extLst>
      <p:ext uri="{BB962C8B-B14F-4D97-AF65-F5344CB8AC3E}">
        <p14:creationId xmlns:p14="http://schemas.microsoft.com/office/powerpoint/2010/main" val="2540379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ill 3"/>
          <p:cNvSpPr>
            <a:spLocks noGrp="1"/>
          </p:cNvSpPr>
          <p:nvPr>
            <p:ph type="title"/>
          </p:nvPr>
        </p:nvSpPr>
        <p:spPr>
          <a:xfrm>
            <a:off x="5364088" y="1052736"/>
            <a:ext cx="3383280" cy="877824"/>
          </a:xfrm>
        </p:spPr>
        <p:txBody>
          <a:bodyPr>
            <a:normAutofit/>
          </a:bodyPr>
          <a:lstStyle/>
          <a:p>
            <a:r>
              <a:rPr lang="nb-NO" sz="2400" dirty="0" smtClean="0">
                <a:latin typeface="Akzidenz Grotesk"/>
              </a:rPr>
              <a:t>Ideologiske endringer</a:t>
            </a:r>
            <a:endParaRPr lang="is-IS" sz="2400" dirty="0">
              <a:latin typeface="Akzidenz Grotesk"/>
            </a:endParaRPr>
          </a:p>
        </p:txBody>
      </p:sp>
      <p:sp>
        <p:nvSpPr>
          <p:cNvPr id="6" name="Textastaðgengill 5"/>
          <p:cNvSpPr>
            <a:spLocks noGrp="1"/>
          </p:cNvSpPr>
          <p:nvPr>
            <p:ph type="body" idx="2"/>
          </p:nvPr>
        </p:nvSpPr>
        <p:spPr/>
        <p:txBody>
          <a:bodyPr/>
          <a:lstStyle/>
          <a:p>
            <a:pPr marL="285750" indent="-285750">
              <a:buFont typeface="Arial" pitchFamily="34" charset="0"/>
              <a:buChar char="•"/>
            </a:pPr>
            <a:r>
              <a:rPr lang="nb-NO" sz="1800" dirty="0" smtClean="0">
                <a:latin typeface="Akzidenz Grotesk"/>
              </a:rPr>
              <a:t>Brukermedvirkning</a:t>
            </a:r>
          </a:p>
          <a:p>
            <a:pPr marL="285750" indent="-285750">
              <a:buFont typeface="Arial" pitchFamily="34" charset="0"/>
              <a:buChar char="•"/>
            </a:pPr>
            <a:r>
              <a:rPr lang="nb-NO" sz="1800" dirty="0" smtClean="0">
                <a:latin typeface="Akzidenz Grotesk"/>
              </a:rPr>
              <a:t>Deltakelse </a:t>
            </a:r>
          </a:p>
          <a:p>
            <a:pPr marL="285750" indent="-285750">
              <a:buFont typeface="Arial" pitchFamily="34" charset="0"/>
              <a:buChar char="•"/>
            </a:pPr>
            <a:r>
              <a:rPr lang="nb-NO" sz="1800" dirty="0" smtClean="0">
                <a:latin typeface="Akzidenz Grotesk"/>
              </a:rPr>
              <a:t>Empowerment</a:t>
            </a:r>
          </a:p>
          <a:p>
            <a:pPr marL="285750" indent="-285750">
              <a:buFont typeface="Arial" pitchFamily="34" charset="0"/>
              <a:buChar char="•"/>
            </a:pPr>
            <a:r>
              <a:rPr lang="nb-NO" sz="1800" dirty="0" smtClean="0">
                <a:latin typeface="Akzidenz Grotesk"/>
              </a:rPr>
              <a:t>Leiligheter i stedet for rom</a:t>
            </a:r>
          </a:p>
          <a:p>
            <a:pPr marL="285750" indent="-285750">
              <a:buFont typeface="Arial" pitchFamily="34" charset="0"/>
              <a:buChar char="•"/>
            </a:pPr>
            <a:r>
              <a:rPr lang="nb-NO" sz="1800" dirty="0" smtClean="0">
                <a:latin typeface="Akzidenz Grotesk"/>
              </a:rPr>
              <a:t>Hjem ikke institusjoner</a:t>
            </a:r>
          </a:p>
          <a:p>
            <a:pPr marL="285750" indent="-285750">
              <a:buFont typeface="Arial" pitchFamily="34" charset="0"/>
              <a:buChar char="•"/>
            </a:pPr>
            <a:r>
              <a:rPr lang="nb-NO" sz="1800" dirty="0" smtClean="0">
                <a:latin typeface="Akzidenz Grotesk"/>
              </a:rPr>
              <a:t>Overføring fra stat til kommune</a:t>
            </a:r>
          </a:p>
          <a:p>
            <a:pPr marL="285750" indent="-285750">
              <a:buFont typeface="Arial" pitchFamily="34" charset="0"/>
              <a:buChar char="•"/>
            </a:pPr>
            <a:endParaRPr lang="is-IS" sz="1800" dirty="0">
              <a:latin typeface="Akzidenz Grotesk"/>
            </a:endParaRPr>
          </a:p>
        </p:txBody>
      </p:sp>
      <p:sp>
        <p:nvSpPr>
          <p:cNvPr id="7" name="Dagsetningarstaðgengill 6"/>
          <p:cNvSpPr>
            <a:spLocks noGrp="1"/>
          </p:cNvSpPr>
          <p:nvPr>
            <p:ph type="dt" sz="half" idx="10"/>
          </p:nvPr>
        </p:nvSpPr>
        <p:spPr/>
        <p:txBody>
          <a:bodyPr/>
          <a:lstStyle/>
          <a:p>
            <a:r>
              <a:rPr lang="is-IS" smtClean="0"/>
              <a:t>10.9.2013</a:t>
            </a:r>
            <a:endParaRPr lang="is-IS"/>
          </a:p>
        </p:txBody>
      </p:sp>
      <p:sp>
        <p:nvSpPr>
          <p:cNvPr id="8" name="Skyggnunúmersstaðgengill 7"/>
          <p:cNvSpPr>
            <a:spLocks noGrp="1"/>
          </p:cNvSpPr>
          <p:nvPr>
            <p:ph type="sldNum" sz="quarter" idx="12"/>
          </p:nvPr>
        </p:nvSpPr>
        <p:spPr/>
        <p:txBody>
          <a:bodyPr/>
          <a:lstStyle/>
          <a:p>
            <a:fld id="{D05418F8-47C7-4A8C-87BE-5C4A69A30873}" type="slidenum">
              <a:rPr lang="is-IS" smtClean="0"/>
              <a:pPr/>
              <a:t>12</a:t>
            </a:fld>
            <a:endParaRPr lang="is-IS"/>
          </a:p>
        </p:txBody>
      </p:sp>
      <p:sp>
        <p:nvSpPr>
          <p:cNvPr id="2" name="Plassholder for innhold 1"/>
          <p:cNvSpPr>
            <a:spLocks noGrp="1"/>
          </p:cNvSpPr>
          <p:nvPr>
            <p:ph sz="half" idx="1"/>
          </p:nvPr>
        </p:nvSpPr>
        <p:spPr/>
        <p:txBody>
          <a:bodyPr/>
          <a:lstStyle/>
          <a:p>
            <a:endParaRPr lang="nb-NO"/>
          </a:p>
        </p:txBody>
      </p:sp>
    </p:spTree>
    <p:extLst>
      <p:ext uri="{BB962C8B-B14F-4D97-AF65-F5344CB8AC3E}">
        <p14:creationId xmlns:p14="http://schemas.microsoft.com/office/powerpoint/2010/main" val="3190670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nb-NO" dirty="0" smtClean="0">
                <a:latin typeface="Akzidenz Grotesk"/>
              </a:rPr>
              <a:t>Hvike ordninger?</a:t>
            </a:r>
            <a:endParaRPr lang="is-IS" dirty="0">
              <a:latin typeface="Akzidenz Grotesk"/>
            </a:endParaRPr>
          </a:p>
        </p:txBody>
      </p:sp>
      <p:sp>
        <p:nvSpPr>
          <p:cNvPr id="4" name="Textastaðgengill 3"/>
          <p:cNvSpPr>
            <a:spLocks noGrp="1"/>
          </p:cNvSpPr>
          <p:nvPr>
            <p:ph type="body" idx="2"/>
          </p:nvPr>
        </p:nvSpPr>
        <p:spPr/>
        <p:txBody>
          <a:bodyPr>
            <a:normAutofit lnSpcReduction="10000"/>
          </a:bodyPr>
          <a:lstStyle/>
          <a:p>
            <a:pPr marL="285750" indent="-285750">
              <a:buFont typeface="Arial" pitchFamily="34" charset="0"/>
              <a:buChar char="•"/>
            </a:pPr>
            <a:r>
              <a:rPr lang="is-IS" dirty="0">
                <a:latin typeface="Akzidenz Grotesk"/>
              </a:rPr>
              <a:t> </a:t>
            </a:r>
            <a:r>
              <a:rPr lang="is-IS" dirty="0" err="1" smtClean="0">
                <a:latin typeface="Akzidenz Grotesk"/>
              </a:rPr>
              <a:t>Institusjonsboliger</a:t>
            </a:r>
            <a:endParaRPr lang="is-IS" dirty="0" smtClean="0">
              <a:latin typeface="Akzidenz Grotesk"/>
            </a:endParaRPr>
          </a:p>
          <a:p>
            <a:pPr marL="285750" indent="-285750">
              <a:buFont typeface="Arial" pitchFamily="34" charset="0"/>
              <a:buChar char="•"/>
            </a:pPr>
            <a:r>
              <a:rPr lang="is-IS" dirty="0" err="1" smtClean="0">
                <a:latin typeface="Akzidenz Grotesk"/>
              </a:rPr>
              <a:t>Overgangsboliger</a:t>
            </a:r>
            <a:endParaRPr lang="is-IS" dirty="0" smtClean="0">
              <a:latin typeface="Akzidenz Grotesk"/>
            </a:endParaRPr>
          </a:p>
          <a:p>
            <a:pPr marL="285750" indent="-285750">
              <a:buFont typeface="Arial" pitchFamily="34" charset="0"/>
              <a:buChar char="•"/>
            </a:pPr>
            <a:r>
              <a:rPr lang="is-IS" dirty="0" err="1" smtClean="0">
                <a:latin typeface="Akzidenz Grotesk"/>
              </a:rPr>
              <a:t>Spesiell</a:t>
            </a:r>
            <a:r>
              <a:rPr lang="is-IS" dirty="0" smtClean="0">
                <a:latin typeface="Akzidenz Grotesk"/>
              </a:rPr>
              <a:t> </a:t>
            </a:r>
            <a:r>
              <a:rPr lang="is-IS" dirty="0" err="1" smtClean="0">
                <a:latin typeface="Akzidenz Grotesk"/>
              </a:rPr>
              <a:t>støtte</a:t>
            </a:r>
            <a:r>
              <a:rPr lang="is-IS" dirty="0" smtClean="0">
                <a:latin typeface="Akzidenz Grotesk"/>
              </a:rPr>
              <a:t> i </a:t>
            </a:r>
            <a:r>
              <a:rPr lang="is-IS" dirty="0" err="1" smtClean="0">
                <a:latin typeface="Akzidenz Grotesk"/>
              </a:rPr>
              <a:t>vernete</a:t>
            </a:r>
            <a:r>
              <a:rPr lang="is-IS" dirty="0" smtClean="0">
                <a:latin typeface="Akzidenz Grotesk"/>
              </a:rPr>
              <a:t> </a:t>
            </a:r>
            <a:r>
              <a:rPr lang="is-IS" dirty="0" err="1" smtClean="0">
                <a:latin typeface="Akzidenz Grotesk"/>
              </a:rPr>
              <a:t>boliger</a:t>
            </a:r>
            <a:endParaRPr lang="is-IS" dirty="0" smtClean="0">
              <a:latin typeface="Akzidenz Grotesk"/>
            </a:endParaRPr>
          </a:p>
          <a:p>
            <a:pPr marL="285750" indent="-285750">
              <a:buFont typeface="Arial" pitchFamily="34" charset="0"/>
              <a:buChar char="•"/>
            </a:pPr>
            <a:r>
              <a:rPr lang="is-IS" dirty="0" err="1" smtClean="0">
                <a:latin typeface="Akzidenz Grotesk"/>
              </a:rPr>
              <a:t>Spesiell</a:t>
            </a:r>
            <a:r>
              <a:rPr lang="is-IS" dirty="0" smtClean="0">
                <a:latin typeface="Akzidenz Grotesk"/>
              </a:rPr>
              <a:t> </a:t>
            </a:r>
            <a:r>
              <a:rPr lang="is-IS" dirty="0" err="1" smtClean="0">
                <a:latin typeface="Akzidenz Grotesk"/>
              </a:rPr>
              <a:t>støtte</a:t>
            </a:r>
            <a:r>
              <a:rPr lang="is-IS" dirty="0" smtClean="0">
                <a:latin typeface="Akzidenz Grotesk"/>
              </a:rPr>
              <a:t> i  </a:t>
            </a:r>
            <a:r>
              <a:rPr lang="is-IS" dirty="0" err="1" smtClean="0">
                <a:latin typeface="Akzidenz Grotesk"/>
              </a:rPr>
              <a:t>selvstendige</a:t>
            </a:r>
            <a:r>
              <a:rPr lang="is-IS" dirty="0" smtClean="0">
                <a:latin typeface="Akzidenz Grotesk"/>
              </a:rPr>
              <a:t> </a:t>
            </a:r>
            <a:r>
              <a:rPr lang="is-IS" dirty="0" err="1" smtClean="0">
                <a:latin typeface="Akzidenz Grotesk"/>
              </a:rPr>
              <a:t>boliger</a:t>
            </a:r>
            <a:endParaRPr lang="is-IS" dirty="0" smtClean="0">
              <a:latin typeface="Akzidenz Grotesk"/>
            </a:endParaRPr>
          </a:p>
          <a:p>
            <a:pPr marL="285750" indent="-285750">
              <a:buFont typeface="Arial" pitchFamily="34" charset="0"/>
              <a:buChar char="•"/>
            </a:pPr>
            <a:r>
              <a:rPr lang="is-IS" dirty="0" err="1" smtClean="0">
                <a:latin typeface="Akzidenz Grotesk"/>
              </a:rPr>
              <a:t>Dagavdelinger</a:t>
            </a:r>
            <a:endParaRPr lang="is-IS" dirty="0" smtClean="0">
              <a:latin typeface="Akzidenz Grotesk"/>
            </a:endParaRPr>
          </a:p>
          <a:p>
            <a:pPr marL="285750" indent="-285750">
              <a:buFont typeface="Arial" pitchFamily="34" charset="0"/>
              <a:buChar char="•"/>
            </a:pPr>
            <a:r>
              <a:rPr lang="nb-NO" dirty="0" smtClean="0">
                <a:latin typeface="Akzidenz Grotesk"/>
              </a:rPr>
              <a:t>Dagtjenester foruten arbeid</a:t>
            </a:r>
          </a:p>
          <a:p>
            <a:pPr marL="285750" indent="-285750">
              <a:buFont typeface="Arial" pitchFamily="34" charset="0"/>
              <a:buChar char="•"/>
            </a:pPr>
            <a:r>
              <a:rPr lang="nb-NO" dirty="0" smtClean="0">
                <a:latin typeface="Akzidenz Grotesk"/>
              </a:rPr>
              <a:t>Avlastningshjem for barn</a:t>
            </a:r>
          </a:p>
          <a:p>
            <a:pPr marL="285750" indent="-285750">
              <a:buFont typeface="Arial" pitchFamily="34" charset="0"/>
              <a:buChar char="•"/>
            </a:pPr>
            <a:r>
              <a:rPr lang="nb-NO" dirty="0" smtClean="0">
                <a:latin typeface="Akzidenz Grotesk"/>
              </a:rPr>
              <a:t>Støttefamilier for barn</a:t>
            </a:r>
          </a:p>
          <a:p>
            <a:pPr marL="285750" indent="-285750">
              <a:buFont typeface="Arial" pitchFamily="34" charset="0"/>
              <a:buChar char="•"/>
            </a:pPr>
            <a:r>
              <a:rPr lang="nb-NO" dirty="0" smtClean="0">
                <a:latin typeface="Akzidenz Grotesk"/>
              </a:rPr>
              <a:t>Rådgiving til individer og familier</a:t>
            </a:r>
          </a:p>
          <a:p>
            <a:pPr marL="285750" indent="-285750">
              <a:buFont typeface="Arial" pitchFamily="34" charset="0"/>
              <a:buChar char="•"/>
            </a:pPr>
            <a:r>
              <a:rPr lang="nb-NO" dirty="0" smtClean="0">
                <a:latin typeface="Akzidenz Grotesk"/>
              </a:rPr>
              <a:t>Hjemmehjelp</a:t>
            </a:r>
          </a:p>
          <a:p>
            <a:pPr marL="285750" indent="-285750">
              <a:buFont typeface="Arial" pitchFamily="34" charset="0"/>
              <a:buChar char="•"/>
            </a:pPr>
            <a:r>
              <a:rPr lang="nb-NO" dirty="0" smtClean="0">
                <a:latin typeface="Akzidenz Grotesk"/>
              </a:rPr>
              <a:t>Hjemmesykepleie</a:t>
            </a:r>
          </a:p>
          <a:p>
            <a:pPr marL="285750" indent="-285750">
              <a:buFont typeface="Arial" pitchFamily="34" charset="0"/>
              <a:buChar char="•"/>
            </a:pPr>
            <a:r>
              <a:rPr lang="nb-NO" dirty="0" smtClean="0">
                <a:latin typeface="Akzidenz Grotesk"/>
              </a:rPr>
              <a:t>Bolig habilitering</a:t>
            </a:r>
          </a:p>
          <a:p>
            <a:pPr marL="285750" indent="-285750">
              <a:buFont typeface="Arial" pitchFamily="34" charset="0"/>
              <a:buChar char="•"/>
            </a:pPr>
            <a:r>
              <a:rPr lang="nb-NO" dirty="0" smtClean="0">
                <a:latin typeface="Akzidenz Grotesk"/>
              </a:rPr>
              <a:t>Transporttjenester</a:t>
            </a:r>
          </a:p>
          <a:p>
            <a:pPr marL="285750" indent="-285750">
              <a:buFont typeface="Arial" pitchFamily="34" charset="0"/>
              <a:buChar char="•"/>
            </a:pPr>
            <a:r>
              <a:rPr lang="nb-NO" dirty="0" smtClean="0">
                <a:latin typeface="Akzidenz Grotesk"/>
              </a:rPr>
              <a:t>Barnehager</a:t>
            </a:r>
          </a:p>
          <a:p>
            <a:pPr marL="285750" indent="-285750">
              <a:buFont typeface="Arial" pitchFamily="34" charset="0"/>
              <a:buChar char="•"/>
            </a:pPr>
            <a:r>
              <a:rPr lang="nb-NO" dirty="0" smtClean="0">
                <a:latin typeface="Akzidenz Grotesk"/>
              </a:rPr>
              <a:t>Grunnskoler</a:t>
            </a:r>
          </a:p>
          <a:p>
            <a:pPr marL="285750" indent="-285750">
              <a:buFont typeface="Arial" pitchFamily="34" charset="0"/>
              <a:buChar char="•"/>
            </a:pPr>
            <a:r>
              <a:rPr lang="nb-NO" dirty="0" smtClean="0">
                <a:latin typeface="Akzidenz Grotesk"/>
              </a:rPr>
              <a:t>Fritisdstibud etter skoletid grunnskole</a:t>
            </a:r>
          </a:p>
          <a:p>
            <a:pPr marL="285750" indent="-285750">
              <a:buFont typeface="Arial" pitchFamily="34" charset="0"/>
              <a:buChar char="•"/>
            </a:pPr>
            <a:r>
              <a:rPr lang="nb-NO" dirty="0" smtClean="0">
                <a:latin typeface="Akzidenz Grotesk"/>
              </a:rPr>
              <a:t>Fritidsaktiviteter</a:t>
            </a:r>
          </a:p>
          <a:p>
            <a:pPr marL="285750" indent="-285750">
              <a:buFont typeface="Arial" pitchFamily="34" charset="0"/>
              <a:buChar char="•"/>
            </a:pPr>
            <a:r>
              <a:rPr lang="nb-NO" dirty="0" smtClean="0">
                <a:latin typeface="Akzidenz Grotesk"/>
              </a:rPr>
              <a:t>Støttekontakter</a:t>
            </a:r>
            <a:endParaRPr lang="is-IS" dirty="0" smtClean="0">
              <a:latin typeface="Akzidenz Grotesk"/>
            </a:endParaRPr>
          </a:p>
          <a:p>
            <a:endParaRPr lang="is-IS" dirty="0" smtClean="0"/>
          </a:p>
          <a:p>
            <a:endParaRPr lang="is-IS" dirty="0" smtClean="0"/>
          </a:p>
        </p:txBody>
      </p:sp>
      <p:sp>
        <p:nvSpPr>
          <p:cNvPr id="5" name="Dagsetningarstaðgengill 4"/>
          <p:cNvSpPr>
            <a:spLocks noGrp="1"/>
          </p:cNvSpPr>
          <p:nvPr>
            <p:ph type="dt" sz="half" idx="10"/>
          </p:nvPr>
        </p:nvSpPr>
        <p:spPr/>
        <p:txBody>
          <a:bodyPr/>
          <a:lstStyle/>
          <a:p>
            <a:r>
              <a:rPr lang="is-IS" smtClean="0"/>
              <a:t>10.9.2013</a:t>
            </a:r>
            <a:endParaRPr lang="is-IS"/>
          </a:p>
        </p:txBody>
      </p:sp>
      <p:sp>
        <p:nvSpPr>
          <p:cNvPr id="6" name="Skyggnunúmersstaðgengill 5"/>
          <p:cNvSpPr>
            <a:spLocks noGrp="1"/>
          </p:cNvSpPr>
          <p:nvPr>
            <p:ph type="sldNum" sz="quarter" idx="12"/>
          </p:nvPr>
        </p:nvSpPr>
        <p:spPr/>
        <p:txBody>
          <a:bodyPr/>
          <a:lstStyle/>
          <a:p>
            <a:fld id="{D05418F8-47C7-4A8C-87BE-5C4A69A30873}" type="slidenum">
              <a:rPr lang="is-IS" smtClean="0"/>
              <a:pPr/>
              <a:t>13</a:t>
            </a:fld>
            <a:endParaRPr lang="is-IS"/>
          </a:p>
        </p:txBody>
      </p:sp>
      <p:sp>
        <p:nvSpPr>
          <p:cNvPr id="3" name="Plassholder for innhold 2"/>
          <p:cNvSpPr>
            <a:spLocks noGrp="1"/>
          </p:cNvSpPr>
          <p:nvPr>
            <p:ph sz="half" idx="1"/>
          </p:nvPr>
        </p:nvSpPr>
        <p:spPr/>
        <p:txBody>
          <a:bodyPr/>
          <a:lstStyle/>
          <a:p>
            <a:endParaRPr lang="nb-NO"/>
          </a:p>
        </p:txBody>
      </p:sp>
    </p:spTree>
    <p:extLst>
      <p:ext uri="{BB962C8B-B14F-4D97-AF65-F5344CB8AC3E}">
        <p14:creationId xmlns:p14="http://schemas.microsoft.com/office/powerpoint/2010/main" val="250081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1475656" y="620688"/>
            <a:ext cx="7560840" cy="936104"/>
          </a:xfrm>
        </p:spPr>
        <p:txBody>
          <a:bodyPr>
            <a:noAutofit/>
          </a:bodyPr>
          <a:lstStyle/>
          <a:p>
            <a:pPr algn="ctr"/>
            <a:r>
              <a:rPr lang="is-IS" sz="2400" b="1" dirty="0" err="1" smtClean="0">
                <a:latin typeface="Akzidenz Grotesk"/>
              </a:rPr>
              <a:t>Reykjavíks</a:t>
            </a:r>
            <a:r>
              <a:rPr lang="is-IS" sz="2400" b="1" dirty="0" smtClean="0">
                <a:latin typeface="Akzidenz Grotesk"/>
              </a:rPr>
              <a:t> </a:t>
            </a:r>
            <a:r>
              <a:rPr lang="is-IS" sz="2400" b="1" dirty="0" err="1">
                <a:latin typeface="Akzidenz Grotesk"/>
              </a:rPr>
              <a:t>k</a:t>
            </a:r>
            <a:r>
              <a:rPr lang="is-IS" sz="2400" b="1" dirty="0" err="1" smtClean="0">
                <a:latin typeface="Akzidenz Grotesk"/>
              </a:rPr>
              <a:t>jerneverdier</a:t>
            </a:r>
            <a:r>
              <a:rPr lang="is-IS" sz="4000" dirty="0" smtClean="0">
                <a:latin typeface="Akzidenz Grotesk"/>
              </a:rPr>
              <a:t>	</a:t>
            </a:r>
            <a:endParaRPr lang="en-US" sz="4000" dirty="0" smtClean="0">
              <a:latin typeface="Akzidenz Grotesk"/>
            </a:endParaRPr>
          </a:p>
        </p:txBody>
      </p:sp>
      <p:sp>
        <p:nvSpPr>
          <p:cNvPr id="25603" name="Content Placeholder 4"/>
          <p:cNvSpPr>
            <a:spLocks noGrp="1"/>
          </p:cNvSpPr>
          <p:nvPr>
            <p:ph idx="1"/>
          </p:nvPr>
        </p:nvSpPr>
        <p:spPr>
          <a:xfrm>
            <a:off x="1547664" y="1600200"/>
            <a:ext cx="7345511" cy="4525963"/>
          </a:xfrm>
          <a:ln>
            <a:solidFill>
              <a:schemeClr val="accent1"/>
            </a:solidFill>
          </a:ln>
        </p:spPr>
        <p:txBody>
          <a:bodyPr/>
          <a:lstStyle/>
          <a:p>
            <a:pPr algn="ctr">
              <a:spcBef>
                <a:spcPts val="600"/>
              </a:spcBef>
              <a:spcAft>
                <a:spcPts val="600"/>
              </a:spcAft>
              <a:buNone/>
            </a:pPr>
            <a:r>
              <a:rPr lang="is-IS" sz="2000" b="1" dirty="0" smtClean="0">
                <a:latin typeface="Akzidenz Grotesk"/>
              </a:rPr>
              <a:t>The UN </a:t>
            </a:r>
            <a:r>
              <a:rPr lang="en-US" sz="2000" b="1" dirty="0" smtClean="0">
                <a:latin typeface="Akzidenz Grotesk"/>
              </a:rPr>
              <a:t>Convention on the Rights of Persons with Disabilities </a:t>
            </a:r>
            <a:r>
              <a:rPr lang="en-US" sz="2000" b="1" dirty="0">
                <a:latin typeface="Akzidenz Grotesk"/>
              </a:rPr>
              <a:t> </a:t>
            </a:r>
            <a:r>
              <a:rPr lang="en-US" sz="2000" b="1" dirty="0" err="1" smtClean="0">
                <a:latin typeface="Akzidenz Grotesk"/>
              </a:rPr>
              <a:t>er</a:t>
            </a:r>
            <a:r>
              <a:rPr lang="en-US" sz="2000" b="1" dirty="0" smtClean="0">
                <a:latin typeface="Akzidenz Grotesk"/>
              </a:rPr>
              <a:t> </a:t>
            </a:r>
            <a:r>
              <a:rPr lang="en-US" sz="2000" b="1" dirty="0" err="1" smtClean="0">
                <a:latin typeface="Akzidenz Grotesk"/>
              </a:rPr>
              <a:t>hovedfokus</a:t>
            </a:r>
            <a:r>
              <a:rPr lang="en-US" sz="2000" b="1" dirty="0" smtClean="0">
                <a:latin typeface="Akzidenz Grotesk"/>
              </a:rPr>
              <a:t> I </a:t>
            </a:r>
            <a:r>
              <a:rPr lang="en-US" sz="2000" b="1" dirty="0" err="1" smtClean="0">
                <a:latin typeface="Akzidenz Grotesk"/>
              </a:rPr>
              <a:t>tjenester</a:t>
            </a:r>
            <a:r>
              <a:rPr lang="en-US" sz="2000" b="1" dirty="0" smtClean="0">
                <a:latin typeface="Akzidenz Grotesk"/>
              </a:rPr>
              <a:t> for </a:t>
            </a:r>
            <a:r>
              <a:rPr lang="en-US" sz="2000" b="1" dirty="0" err="1" smtClean="0">
                <a:latin typeface="Akzidenz Grotesk"/>
              </a:rPr>
              <a:t>funksjonshemmete</a:t>
            </a:r>
            <a:r>
              <a:rPr lang="en-US" sz="2000" b="1" dirty="0" smtClean="0">
                <a:latin typeface="Akzidenz Grotesk"/>
              </a:rPr>
              <a:t>  </a:t>
            </a:r>
            <a:r>
              <a:rPr lang="en-US" sz="2000" b="1" dirty="0" err="1" smtClean="0">
                <a:latin typeface="Akzidenz Grotesk"/>
              </a:rPr>
              <a:t>mennesker</a:t>
            </a:r>
            <a:endParaRPr lang="is-IS" sz="2000" b="1" dirty="0" smtClean="0">
              <a:latin typeface="Akzidenz Grotesk"/>
            </a:endParaRPr>
          </a:p>
          <a:p>
            <a:pPr>
              <a:spcBef>
                <a:spcPts val="600"/>
              </a:spcBef>
              <a:spcAft>
                <a:spcPts val="600"/>
              </a:spcAft>
            </a:pPr>
            <a:r>
              <a:rPr lang="en-US" sz="2000" dirty="0" err="1" smtClean="0">
                <a:latin typeface="Akzidenz Grotesk"/>
              </a:rPr>
              <a:t>Rett</a:t>
            </a:r>
            <a:r>
              <a:rPr lang="en-US" sz="2000" dirty="0" smtClean="0">
                <a:latin typeface="Akzidenz Grotesk"/>
              </a:rPr>
              <a:t> </a:t>
            </a:r>
            <a:r>
              <a:rPr lang="en-US" sz="2000" dirty="0" err="1" smtClean="0">
                <a:latin typeface="Akzidenz Grotesk"/>
              </a:rPr>
              <a:t>til</a:t>
            </a:r>
            <a:r>
              <a:rPr lang="en-US" sz="2000" dirty="0" smtClean="0">
                <a:latin typeface="Akzidenz Grotesk"/>
              </a:rPr>
              <a:t> et </a:t>
            </a:r>
            <a:r>
              <a:rPr lang="en-US" sz="2000" dirty="0" err="1" smtClean="0">
                <a:latin typeface="Akzidenz Grotesk"/>
              </a:rPr>
              <a:t>selvstendig</a:t>
            </a:r>
            <a:r>
              <a:rPr lang="en-US" sz="2000" dirty="0" smtClean="0">
                <a:latin typeface="Akzidenz Grotesk"/>
              </a:rPr>
              <a:t> liv</a:t>
            </a:r>
          </a:p>
          <a:p>
            <a:pPr>
              <a:spcBef>
                <a:spcPts val="600"/>
              </a:spcBef>
              <a:spcAft>
                <a:spcPts val="600"/>
              </a:spcAft>
            </a:pPr>
            <a:r>
              <a:rPr lang="en-US" sz="2000" dirty="0" smtClean="0">
                <a:latin typeface="Akzidenz Grotesk"/>
              </a:rPr>
              <a:t>Like </a:t>
            </a:r>
            <a:r>
              <a:rPr lang="en-US" sz="2000" dirty="0" err="1" smtClean="0">
                <a:latin typeface="Akzidenz Grotesk"/>
              </a:rPr>
              <a:t>muligheter</a:t>
            </a:r>
            <a:r>
              <a:rPr lang="en-US" sz="2000" dirty="0" smtClean="0">
                <a:latin typeface="Akzidenz Grotesk"/>
              </a:rPr>
              <a:t> for </a:t>
            </a:r>
            <a:r>
              <a:rPr lang="en-US" sz="2000" dirty="0" err="1" smtClean="0">
                <a:latin typeface="Akzidenz Grotesk"/>
              </a:rPr>
              <a:t>deltakelse</a:t>
            </a:r>
            <a:r>
              <a:rPr lang="en-US" sz="2000" dirty="0" smtClean="0">
                <a:latin typeface="Akzidenz Grotesk"/>
              </a:rPr>
              <a:t> I </a:t>
            </a:r>
            <a:r>
              <a:rPr lang="en-US" sz="2000" dirty="0" err="1" smtClean="0">
                <a:latin typeface="Akzidenz Grotesk"/>
              </a:rPr>
              <a:t>samfunnet</a:t>
            </a:r>
            <a:endParaRPr lang="en-US" sz="2000" dirty="0" smtClean="0">
              <a:latin typeface="Akzidenz Grotesk"/>
            </a:endParaRPr>
          </a:p>
          <a:p>
            <a:pPr eaLnBrk="1" hangingPunct="1">
              <a:spcBef>
                <a:spcPts val="600"/>
              </a:spcBef>
              <a:spcAft>
                <a:spcPts val="600"/>
              </a:spcAft>
            </a:pPr>
            <a:r>
              <a:rPr lang="en-US" sz="2000" dirty="0" err="1" smtClean="0">
                <a:latin typeface="Akzidenz Grotesk"/>
              </a:rPr>
              <a:t>Rett</a:t>
            </a:r>
            <a:r>
              <a:rPr lang="en-US" sz="2000" dirty="0" smtClean="0">
                <a:latin typeface="Akzidenz Grotesk"/>
              </a:rPr>
              <a:t> </a:t>
            </a:r>
            <a:r>
              <a:rPr lang="en-US" sz="2000" dirty="0" err="1" smtClean="0">
                <a:latin typeface="Akzidenz Grotesk"/>
              </a:rPr>
              <a:t>til</a:t>
            </a:r>
            <a:r>
              <a:rPr lang="en-US" sz="2000" dirty="0" smtClean="0">
                <a:latin typeface="Akzidenz Grotesk"/>
              </a:rPr>
              <a:t> </a:t>
            </a:r>
            <a:r>
              <a:rPr lang="en-US" sz="2000" dirty="0" err="1" smtClean="0">
                <a:latin typeface="Akzidenz Grotesk"/>
              </a:rPr>
              <a:t>støtte</a:t>
            </a:r>
            <a:endParaRPr lang="en-US" sz="2000" dirty="0" smtClean="0">
              <a:latin typeface="Akzidenz Grotesk"/>
            </a:endParaRPr>
          </a:p>
          <a:p>
            <a:pPr eaLnBrk="1" hangingPunct="1">
              <a:spcBef>
                <a:spcPts val="600"/>
              </a:spcBef>
              <a:spcAft>
                <a:spcPts val="600"/>
              </a:spcAft>
            </a:pPr>
            <a:r>
              <a:rPr lang="en-US" sz="2000" dirty="0" err="1" smtClean="0">
                <a:latin typeface="Akzidenz Grotesk"/>
              </a:rPr>
              <a:t>Erkjennesle</a:t>
            </a:r>
            <a:r>
              <a:rPr lang="en-US" sz="2000" dirty="0" smtClean="0">
                <a:latin typeface="Akzidenz Grotesk"/>
              </a:rPr>
              <a:t> </a:t>
            </a:r>
            <a:r>
              <a:rPr lang="en-US" sz="2000" dirty="0" err="1" smtClean="0">
                <a:latin typeface="Akzidenz Grotesk"/>
              </a:rPr>
              <a:t>av</a:t>
            </a:r>
            <a:r>
              <a:rPr lang="en-US" sz="2000" dirty="0" smtClean="0">
                <a:latin typeface="Akzidenz Grotesk"/>
              </a:rPr>
              <a:t> </a:t>
            </a:r>
            <a:r>
              <a:rPr lang="en-US" sz="2000" dirty="0" err="1" smtClean="0">
                <a:latin typeface="Akzidenz Grotesk"/>
              </a:rPr>
              <a:t>menneskelig</a:t>
            </a:r>
            <a:r>
              <a:rPr lang="en-US" sz="2000" dirty="0" smtClean="0">
                <a:latin typeface="Akzidenz Grotesk"/>
              </a:rPr>
              <a:t> </a:t>
            </a:r>
            <a:r>
              <a:rPr lang="en-US" sz="2000" dirty="0" err="1" smtClean="0">
                <a:latin typeface="Akzidenz Grotesk"/>
              </a:rPr>
              <a:t>mangfoldighet</a:t>
            </a:r>
            <a:r>
              <a:rPr lang="en-US" sz="2000" dirty="0" smtClean="0">
                <a:latin typeface="Akzidenz Grotesk"/>
              </a:rPr>
              <a:t>  </a:t>
            </a:r>
            <a:r>
              <a:rPr lang="en-US" sz="2000" dirty="0" err="1" smtClean="0">
                <a:latin typeface="Akzidenz Grotesk"/>
              </a:rPr>
              <a:t>og</a:t>
            </a:r>
            <a:r>
              <a:rPr lang="en-US" sz="2000" dirty="0" smtClean="0">
                <a:latin typeface="Akzidenz Grotesk"/>
              </a:rPr>
              <a:t> </a:t>
            </a:r>
            <a:r>
              <a:rPr lang="en-US" sz="2000" dirty="0" err="1" smtClean="0">
                <a:latin typeface="Akzidenz Grotesk"/>
              </a:rPr>
              <a:t>menneskerettigheter</a:t>
            </a:r>
            <a:r>
              <a:rPr lang="en-US" sz="2000" dirty="0" smtClean="0">
                <a:latin typeface="Akzidenz Grotesk"/>
              </a:rPr>
              <a:t> for </a:t>
            </a:r>
            <a:r>
              <a:rPr lang="en-US" sz="2000" dirty="0" err="1" smtClean="0">
                <a:latin typeface="Akzidenz Grotesk"/>
              </a:rPr>
              <a:t>alle</a:t>
            </a:r>
            <a:endParaRPr lang="en-US" sz="2000" dirty="0" smtClean="0">
              <a:latin typeface="Akzidenz Grotesk"/>
            </a:endParaRPr>
          </a:p>
        </p:txBody>
      </p:sp>
      <p:sp>
        <p:nvSpPr>
          <p:cNvPr id="2" name="Dagsetningarstaðgengill 1"/>
          <p:cNvSpPr>
            <a:spLocks noGrp="1"/>
          </p:cNvSpPr>
          <p:nvPr>
            <p:ph type="dt" sz="half" idx="10"/>
          </p:nvPr>
        </p:nvSpPr>
        <p:spPr/>
        <p:txBody>
          <a:bodyPr/>
          <a:lstStyle/>
          <a:p>
            <a:r>
              <a:rPr lang="is-IS" dirty="0" smtClean="0"/>
              <a:t>10.9.2013</a:t>
            </a:r>
            <a:endParaRPr lang="is-IS" dirty="0"/>
          </a:p>
        </p:txBody>
      </p:sp>
      <p:sp>
        <p:nvSpPr>
          <p:cNvPr id="3" name="Skyggnunúmersstaðgengill 2"/>
          <p:cNvSpPr>
            <a:spLocks noGrp="1"/>
          </p:cNvSpPr>
          <p:nvPr>
            <p:ph type="sldNum" sz="quarter" idx="12"/>
          </p:nvPr>
        </p:nvSpPr>
        <p:spPr/>
        <p:txBody>
          <a:bodyPr/>
          <a:lstStyle/>
          <a:p>
            <a:fld id="{D05418F8-47C7-4A8C-87BE-5C4A69A30873}" type="slidenum">
              <a:rPr lang="is-IS" smtClean="0"/>
              <a:pPr/>
              <a:t>14</a:t>
            </a:fld>
            <a:endParaRPr lang="is-IS"/>
          </a:p>
        </p:txBody>
      </p:sp>
      <p:pic>
        <p:nvPicPr>
          <p:cNvPr id="6" name="Picture 5" descr="hæfing.bmp"/>
          <p:cNvPicPr>
            <a:picLocks noChangeAspect="1"/>
          </p:cNvPicPr>
          <p:nvPr/>
        </p:nvPicPr>
        <p:blipFill>
          <a:blip r:embed="rId3" cstate="print"/>
          <a:stretch>
            <a:fillRect/>
          </a:stretch>
        </p:blipFill>
        <p:spPr>
          <a:xfrm>
            <a:off x="2823156" y="5013176"/>
            <a:ext cx="1316796" cy="99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glöð stelpa.bmp"/>
          <p:cNvPicPr>
            <a:picLocks noChangeAspect="1"/>
          </p:cNvPicPr>
          <p:nvPr/>
        </p:nvPicPr>
        <p:blipFill>
          <a:blip r:embed="rId4" cstate="print"/>
          <a:stretch>
            <a:fillRect/>
          </a:stretch>
        </p:blipFill>
        <p:spPr>
          <a:xfrm>
            <a:off x="4761144" y="4941168"/>
            <a:ext cx="1107000" cy="99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kona.bmp"/>
          <p:cNvPicPr>
            <a:picLocks noChangeAspect="1"/>
          </p:cNvPicPr>
          <p:nvPr/>
        </p:nvPicPr>
        <p:blipFill>
          <a:blip r:embed="rId5" cstate="print"/>
          <a:stretch>
            <a:fillRect/>
          </a:stretch>
        </p:blipFill>
        <p:spPr>
          <a:xfrm>
            <a:off x="6461962" y="4941168"/>
            <a:ext cx="1134374" cy="99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283993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609600" y="764704"/>
            <a:ext cx="8153400" cy="64807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s-IS" sz="2400" b="1" i="0" u="none" strike="noStrike" kern="1200" cap="none" spc="0" normalizeH="0" baseline="0" noProof="0" dirty="0" err="1" smtClean="0">
                <a:ln>
                  <a:noFill/>
                </a:ln>
                <a:solidFill>
                  <a:schemeClr val="tx1"/>
                </a:solidFill>
                <a:effectLst/>
                <a:uLnTx/>
                <a:uFillTx/>
                <a:latin typeface="Akzidenz Grotesk"/>
                <a:ea typeface="+mj-ea"/>
                <a:cs typeface="+mj-cs"/>
              </a:rPr>
              <a:t>Reykjavíks</a:t>
            </a:r>
            <a:r>
              <a:rPr kumimoji="0" lang="is-IS" sz="2400" b="1" i="0" u="none" strike="noStrike" kern="1200" cap="none" spc="0" normalizeH="0" noProof="0" dirty="0" smtClean="0">
                <a:ln>
                  <a:noFill/>
                </a:ln>
                <a:solidFill>
                  <a:schemeClr val="tx1"/>
                </a:solidFill>
                <a:effectLst/>
                <a:uLnTx/>
                <a:uFillTx/>
                <a:latin typeface="Akzidenz Grotesk"/>
                <a:ea typeface="+mj-ea"/>
                <a:cs typeface="+mj-cs"/>
              </a:rPr>
              <a:t> </a:t>
            </a:r>
            <a:r>
              <a:rPr kumimoji="0" lang="is-IS" sz="2400" b="1" i="0" u="none" strike="noStrike" kern="1200" cap="none" spc="0" normalizeH="0" noProof="0" dirty="0" err="1" smtClean="0">
                <a:ln>
                  <a:noFill/>
                </a:ln>
                <a:solidFill>
                  <a:schemeClr val="tx1"/>
                </a:solidFill>
                <a:effectLst/>
                <a:uLnTx/>
                <a:uFillTx/>
                <a:latin typeface="Akzidenz Grotesk"/>
                <a:ea typeface="+mj-ea"/>
                <a:cs typeface="+mj-cs"/>
              </a:rPr>
              <a:t>fremtidsvisjon</a:t>
            </a:r>
            <a:endParaRPr kumimoji="0" lang="is-IS" sz="2400" b="1" i="0" u="none" strike="noStrike" kern="1200" cap="none" spc="0" normalizeH="0" baseline="0" noProof="0" dirty="0">
              <a:ln>
                <a:noFill/>
              </a:ln>
              <a:solidFill>
                <a:schemeClr val="tx1"/>
              </a:solidFill>
              <a:effectLst/>
              <a:uLnTx/>
              <a:uFillTx/>
              <a:latin typeface="Akzidenz Grotesk"/>
              <a:ea typeface="+mj-ea"/>
              <a:cs typeface="+mj-cs"/>
            </a:endParaRPr>
          </a:p>
        </p:txBody>
      </p:sp>
      <p:sp>
        <p:nvSpPr>
          <p:cNvPr id="9" name="Text Placeholder 1"/>
          <p:cNvSpPr txBox="1">
            <a:spLocks/>
          </p:cNvSpPr>
          <p:nvPr/>
        </p:nvSpPr>
        <p:spPr>
          <a:xfrm>
            <a:off x="4355976" y="1589566"/>
            <a:ext cx="4375125" cy="5007785"/>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576"/>
              </a:spcAft>
              <a:buClrTx/>
              <a:buSzTx/>
              <a:buFont typeface="Arial" pitchFamily="34" charset="0"/>
              <a:buChar char="•"/>
              <a:tabLst/>
              <a:defRPr/>
            </a:pPr>
            <a:r>
              <a:rPr lang="en-US" dirty="0" err="1" smtClean="0">
                <a:latin typeface="Akzidenz Grotesk"/>
              </a:rPr>
              <a:t>Ulike</a:t>
            </a:r>
            <a:r>
              <a:rPr lang="en-US" dirty="0" smtClean="0">
                <a:latin typeface="Akzidenz Grotesk"/>
              </a:rPr>
              <a:t> </a:t>
            </a:r>
            <a:r>
              <a:rPr lang="en-US" dirty="0" err="1" smtClean="0">
                <a:latin typeface="Akzidenz Grotesk"/>
              </a:rPr>
              <a:t>behov</a:t>
            </a:r>
            <a:r>
              <a:rPr lang="en-US" dirty="0" smtClean="0">
                <a:latin typeface="Akzidenz Grotesk"/>
              </a:rPr>
              <a:t> </a:t>
            </a:r>
            <a:r>
              <a:rPr lang="en-US" dirty="0" err="1" smtClean="0">
                <a:latin typeface="Akzidenz Grotesk"/>
              </a:rPr>
              <a:t>vil</a:t>
            </a:r>
            <a:r>
              <a:rPr lang="en-US" dirty="0" smtClean="0">
                <a:latin typeface="Akzidenz Grotesk"/>
              </a:rPr>
              <a:t> </a:t>
            </a:r>
            <a:r>
              <a:rPr lang="en-US" dirty="0" err="1" smtClean="0">
                <a:latin typeface="Akzidenz Grotesk"/>
              </a:rPr>
              <a:t>være</a:t>
            </a:r>
            <a:r>
              <a:rPr lang="en-US" dirty="0" smtClean="0">
                <a:latin typeface="Akzidenz Grotesk"/>
              </a:rPr>
              <a:t> </a:t>
            </a:r>
            <a:r>
              <a:rPr lang="en-US" dirty="0" err="1" smtClean="0">
                <a:latin typeface="Akzidenz Grotesk"/>
              </a:rPr>
              <a:t>møtt</a:t>
            </a:r>
            <a:r>
              <a:rPr lang="en-US" dirty="0" smtClean="0">
                <a:latin typeface="Akzidenz Grotesk"/>
              </a:rPr>
              <a:t> med </a:t>
            </a:r>
            <a:r>
              <a:rPr lang="en-US" dirty="0" err="1" smtClean="0">
                <a:latin typeface="Akzidenz Grotesk"/>
              </a:rPr>
              <a:t>fleksible</a:t>
            </a:r>
            <a:r>
              <a:rPr lang="en-US" dirty="0" smtClean="0">
                <a:latin typeface="Akzidenz Grotesk"/>
              </a:rPr>
              <a:t> </a:t>
            </a:r>
            <a:r>
              <a:rPr lang="en-US" dirty="0" err="1" smtClean="0">
                <a:latin typeface="Akzidenz Grotesk"/>
              </a:rPr>
              <a:t>og</a:t>
            </a:r>
            <a:r>
              <a:rPr lang="en-US" dirty="0" smtClean="0">
                <a:latin typeface="Akzidenz Grotesk"/>
              </a:rPr>
              <a:t> </a:t>
            </a:r>
            <a:r>
              <a:rPr lang="en-US" dirty="0" err="1" smtClean="0">
                <a:latin typeface="Akzidenz Grotesk"/>
              </a:rPr>
              <a:t>personlinge</a:t>
            </a:r>
            <a:endParaRPr lang="en-US" dirty="0">
              <a:latin typeface="Akzidenz Grotesk"/>
            </a:endParaRPr>
          </a:p>
          <a:p>
            <a:pPr marL="457200" marR="0" lvl="0" indent="-457200" algn="l" defTabSz="914400" rtl="0" eaLnBrk="1" fontAlgn="auto" latinLnBrk="0" hangingPunct="1">
              <a:lnSpc>
                <a:spcPct val="100000"/>
              </a:lnSpc>
              <a:spcBef>
                <a:spcPct val="20000"/>
              </a:spcBef>
              <a:spcAft>
                <a:spcPts val="576"/>
              </a:spcAft>
              <a:buClrTx/>
              <a:buSzTx/>
              <a:buFont typeface="Arial" pitchFamily="34" charset="0"/>
              <a:buChar char="•"/>
              <a:tabLst/>
              <a:defRPr/>
            </a:pPr>
            <a:r>
              <a:rPr lang="en-US" dirty="0" err="1" smtClean="0">
                <a:latin typeface="Akzidenz Grotesk"/>
              </a:rPr>
              <a:t>Lett</a:t>
            </a:r>
            <a:r>
              <a:rPr lang="en-US" dirty="0" smtClean="0">
                <a:latin typeface="Akzidenz Grotesk"/>
              </a:rPr>
              <a:t> </a:t>
            </a:r>
            <a:r>
              <a:rPr lang="en-US" dirty="0" err="1" smtClean="0">
                <a:latin typeface="Akzidenz Grotesk"/>
              </a:rPr>
              <a:t>tilgjengelighet</a:t>
            </a:r>
            <a:endParaRPr lang="en-US" dirty="0" smtClean="0">
              <a:latin typeface="Akzidenz Grotesk"/>
            </a:endParaRPr>
          </a:p>
          <a:p>
            <a:pPr marL="457200" marR="0" lvl="0" indent="-457200" algn="l" defTabSz="914400" rtl="0" eaLnBrk="1" fontAlgn="auto" latinLnBrk="0" hangingPunct="1">
              <a:lnSpc>
                <a:spcPct val="100000"/>
              </a:lnSpc>
              <a:spcBef>
                <a:spcPct val="20000"/>
              </a:spcBef>
              <a:spcAft>
                <a:spcPts val="576"/>
              </a:spcAft>
              <a:buClrTx/>
              <a:buSzTx/>
              <a:buFont typeface="Arial" pitchFamily="34" charset="0"/>
              <a:buChar char="•"/>
              <a:tabLst/>
              <a:defRPr/>
            </a:pPr>
            <a:r>
              <a:rPr kumimoji="0" lang="en-US" b="0" i="0" u="none" strike="noStrike" kern="1200" cap="none" spc="0" normalizeH="0" baseline="0" noProof="0" dirty="0" err="1" smtClean="0">
                <a:ln>
                  <a:noFill/>
                </a:ln>
                <a:solidFill>
                  <a:schemeClr val="tx1"/>
                </a:solidFill>
                <a:effectLst/>
                <a:uLnTx/>
                <a:uFillTx/>
                <a:latin typeface="Akzidenz Grotesk"/>
              </a:rPr>
              <a:t>Likhet</a:t>
            </a:r>
            <a:endParaRPr kumimoji="0" lang="en-US" b="0" i="0" u="none" strike="noStrike" kern="1200" cap="none" spc="0" normalizeH="0" baseline="0" noProof="0" dirty="0" smtClean="0">
              <a:ln>
                <a:noFill/>
              </a:ln>
              <a:solidFill>
                <a:schemeClr val="tx1"/>
              </a:solidFill>
              <a:effectLst/>
              <a:uLnTx/>
              <a:uFillTx/>
              <a:latin typeface="Akzidenz Grotesk"/>
            </a:endParaRPr>
          </a:p>
          <a:p>
            <a:pPr marL="457200" marR="0" lvl="0" indent="-457200" algn="l" defTabSz="914400" rtl="0" eaLnBrk="1" fontAlgn="auto" latinLnBrk="0" hangingPunct="1">
              <a:lnSpc>
                <a:spcPct val="100000"/>
              </a:lnSpc>
              <a:spcBef>
                <a:spcPct val="20000"/>
              </a:spcBef>
              <a:spcAft>
                <a:spcPts val="576"/>
              </a:spcAft>
              <a:buClrTx/>
              <a:buSzTx/>
              <a:buFont typeface="Arial" pitchFamily="34" charset="0"/>
              <a:buChar char="•"/>
              <a:tabLst/>
              <a:defRPr/>
            </a:pPr>
            <a:r>
              <a:rPr kumimoji="0" lang="en-US" b="0" i="0" u="none" strike="noStrike" kern="1200" cap="none" spc="0" normalizeH="0" baseline="0" noProof="0" dirty="0" err="1" smtClean="0">
                <a:ln>
                  <a:noFill/>
                </a:ln>
                <a:solidFill>
                  <a:schemeClr val="tx1"/>
                </a:solidFill>
                <a:effectLst/>
                <a:uLnTx/>
                <a:uFillTx/>
                <a:latin typeface="Akzidenz Grotesk"/>
              </a:rPr>
              <a:t>Konsultasjoner</a:t>
            </a:r>
            <a:r>
              <a:rPr kumimoji="0" lang="en-US" b="0" i="0" u="none" strike="noStrike" kern="1200" cap="none" spc="0" normalizeH="0" baseline="0" noProof="0" dirty="0" smtClean="0">
                <a:ln>
                  <a:noFill/>
                </a:ln>
                <a:solidFill>
                  <a:schemeClr val="tx1"/>
                </a:solidFill>
                <a:effectLst/>
                <a:uLnTx/>
                <a:uFillTx/>
                <a:latin typeface="Akzidenz Grotesk"/>
              </a:rPr>
              <a:t> med </a:t>
            </a:r>
            <a:r>
              <a:rPr kumimoji="0" lang="en-US" b="0" i="0" u="none" strike="noStrike" kern="1200" cap="none" spc="0" normalizeH="0" baseline="0" noProof="0" dirty="0" err="1" smtClean="0">
                <a:ln>
                  <a:noFill/>
                </a:ln>
                <a:solidFill>
                  <a:schemeClr val="tx1"/>
                </a:solidFill>
                <a:effectLst/>
                <a:uLnTx/>
                <a:uFillTx/>
                <a:latin typeface="Akzidenz Grotesk"/>
              </a:rPr>
              <a:t>brukere</a:t>
            </a:r>
            <a:r>
              <a:rPr kumimoji="0" lang="en-US" b="0" i="0" u="none" strike="noStrike" kern="1200" cap="none" spc="0" normalizeH="0" baseline="0" noProof="0" dirty="0" smtClean="0">
                <a:ln>
                  <a:noFill/>
                </a:ln>
                <a:solidFill>
                  <a:schemeClr val="tx1"/>
                </a:solidFill>
                <a:effectLst/>
                <a:uLnTx/>
                <a:uFillTx/>
                <a:latin typeface="Akzidenz Grotesk"/>
              </a:rPr>
              <a:t>, </a:t>
            </a:r>
            <a:r>
              <a:rPr lang="en-US" dirty="0" err="1" smtClean="0">
                <a:latin typeface="Akzidenz Grotesk"/>
              </a:rPr>
              <a:t>frivillige</a:t>
            </a:r>
            <a:r>
              <a:rPr lang="en-US" dirty="0" smtClean="0">
                <a:latin typeface="Akzidenz Grotesk"/>
              </a:rPr>
              <a:t> </a:t>
            </a:r>
            <a:r>
              <a:rPr lang="en-US" dirty="0" err="1" smtClean="0">
                <a:latin typeface="Akzidenz Grotesk"/>
              </a:rPr>
              <a:t>organisasjoner</a:t>
            </a:r>
            <a:r>
              <a:rPr kumimoji="0" lang="en-US" b="0" i="0" u="none" strike="noStrike" kern="1200" cap="none" spc="0" normalizeH="0" baseline="0" noProof="0" dirty="0" smtClean="0">
                <a:ln>
                  <a:noFill/>
                </a:ln>
                <a:solidFill>
                  <a:schemeClr val="tx1"/>
                </a:solidFill>
                <a:effectLst/>
                <a:uLnTx/>
                <a:uFillTx/>
                <a:latin typeface="Akzidenz Grotesk"/>
              </a:rPr>
              <a:t>, </a:t>
            </a:r>
            <a:r>
              <a:rPr kumimoji="0" lang="en-US" b="0" i="0" u="none" strike="noStrike" kern="1200" cap="none" spc="0" normalizeH="0" baseline="0" noProof="0" dirty="0" err="1" smtClean="0">
                <a:ln>
                  <a:noFill/>
                </a:ln>
                <a:solidFill>
                  <a:schemeClr val="tx1"/>
                </a:solidFill>
                <a:effectLst/>
                <a:uLnTx/>
                <a:uFillTx/>
                <a:latin typeface="Akzidenz Grotesk"/>
              </a:rPr>
              <a:t>arbeidsgivere</a:t>
            </a:r>
            <a:r>
              <a:rPr kumimoji="0" lang="en-US" b="0" i="0" u="none" strike="noStrike" kern="1200" cap="none" spc="0" normalizeH="0" baseline="0" noProof="0" dirty="0" smtClean="0">
                <a:ln>
                  <a:noFill/>
                </a:ln>
                <a:solidFill>
                  <a:schemeClr val="tx1"/>
                </a:solidFill>
                <a:effectLst/>
                <a:uLnTx/>
                <a:uFillTx/>
                <a:latin typeface="Akzidenz Grotesk"/>
              </a:rPr>
              <a:t> </a:t>
            </a:r>
            <a:r>
              <a:rPr kumimoji="0" lang="en-US" b="0" i="0" u="none" strike="noStrike" kern="1200" cap="none" spc="0" normalizeH="0" baseline="0" noProof="0" dirty="0" err="1" smtClean="0">
                <a:ln>
                  <a:noFill/>
                </a:ln>
                <a:solidFill>
                  <a:schemeClr val="tx1"/>
                </a:solidFill>
                <a:effectLst/>
                <a:uLnTx/>
                <a:uFillTx/>
                <a:latin typeface="Akzidenz Grotesk"/>
              </a:rPr>
              <a:t>og</a:t>
            </a:r>
            <a:r>
              <a:rPr kumimoji="0" lang="en-US" b="0" i="0" u="none" strike="noStrike" kern="1200" cap="none" spc="0" normalizeH="0" baseline="0" noProof="0" dirty="0" smtClean="0">
                <a:ln>
                  <a:noFill/>
                </a:ln>
                <a:solidFill>
                  <a:schemeClr val="tx1"/>
                </a:solidFill>
                <a:effectLst/>
                <a:uLnTx/>
                <a:uFillTx/>
                <a:latin typeface="Akzidenz Grotesk"/>
              </a:rPr>
              <a:t> </a:t>
            </a:r>
            <a:r>
              <a:rPr kumimoji="0" lang="en-US" b="0" i="0" u="none" strike="noStrike" kern="1200" cap="none" spc="0" normalizeH="0" baseline="0" noProof="0" dirty="0" err="1" smtClean="0">
                <a:ln>
                  <a:noFill/>
                </a:ln>
                <a:solidFill>
                  <a:schemeClr val="tx1"/>
                </a:solidFill>
                <a:effectLst/>
                <a:uLnTx/>
                <a:uFillTx/>
                <a:latin typeface="Akzidenz Grotesk"/>
              </a:rPr>
              <a:t>det</a:t>
            </a:r>
            <a:r>
              <a:rPr kumimoji="0" lang="en-US" b="0" i="0" u="none" strike="noStrike" kern="1200" cap="none" spc="0" normalizeH="0" baseline="0" noProof="0" dirty="0" smtClean="0">
                <a:ln>
                  <a:noFill/>
                </a:ln>
                <a:solidFill>
                  <a:schemeClr val="tx1"/>
                </a:solidFill>
                <a:effectLst/>
                <a:uLnTx/>
                <a:uFillTx/>
                <a:latin typeface="Akzidenz Grotesk"/>
              </a:rPr>
              <a:t> </a:t>
            </a:r>
            <a:r>
              <a:rPr kumimoji="0" lang="en-US" b="0" i="0" u="none" strike="noStrike" kern="1200" cap="none" spc="0" normalizeH="0" baseline="0" noProof="0" dirty="0" err="1" smtClean="0">
                <a:ln>
                  <a:noFill/>
                </a:ln>
                <a:solidFill>
                  <a:schemeClr val="tx1"/>
                </a:solidFill>
                <a:effectLst/>
                <a:uLnTx/>
                <a:uFillTx/>
                <a:latin typeface="Akzidenz Grotesk"/>
              </a:rPr>
              <a:t>akademiske</a:t>
            </a:r>
            <a:r>
              <a:rPr kumimoji="0" lang="en-US" b="0" i="0" u="none" strike="noStrike" kern="1200" cap="none" spc="0" normalizeH="0" baseline="0" noProof="0" dirty="0" smtClean="0">
                <a:ln>
                  <a:noFill/>
                </a:ln>
                <a:solidFill>
                  <a:schemeClr val="tx1"/>
                </a:solidFill>
                <a:effectLst/>
                <a:uLnTx/>
                <a:uFillTx/>
                <a:latin typeface="Akzidenz Grotesk"/>
              </a:rPr>
              <a:t> </a:t>
            </a:r>
            <a:r>
              <a:rPr kumimoji="0" lang="en-US" b="0" i="0" u="none" strike="noStrike" kern="1200" cap="none" spc="0" normalizeH="0" baseline="0" noProof="0" dirty="0" err="1" smtClean="0">
                <a:ln>
                  <a:noFill/>
                </a:ln>
                <a:solidFill>
                  <a:schemeClr val="tx1"/>
                </a:solidFill>
                <a:effectLst/>
                <a:uLnTx/>
                <a:uFillTx/>
                <a:latin typeface="Akzidenz Grotesk"/>
              </a:rPr>
              <a:t>samfunn</a:t>
            </a:r>
            <a:endParaRPr kumimoji="0" lang="en-US" b="0" i="0" u="none" strike="noStrike" kern="1200" cap="none" spc="0" normalizeH="0" baseline="0" noProof="0" dirty="0" smtClean="0">
              <a:ln>
                <a:noFill/>
              </a:ln>
              <a:solidFill>
                <a:schemeClr val="tx1"/>
              </a:solidFill>
              <a:effectLst/>
              <a:uLnTx/>
              <a:uFillTx/>
              <a:latin typeface="Akzidenz Grotesk"/>
            </a:endParaRPr>
          </a:p>
          <a:p>
            <a:pPr marL="457200" marR="0" lvl="0" indent="-457200" algn="l" defTabSz="914400" rtl="0" eaLnBrk="1" fontAlgn="auto" latinLnBrk="0" hangingPunct="1">
              <a:lnSpc>
                <a:spcPct val="100000"/>
              </a:lnSpc>
              <a:spcBef>
                <a:spcPct val="20000"/>
              </a:spcBef>
              <a:spcAft>
                <a:spcPts val="576"/>
              </a:spcAft>
              <a:buClrTx/>
              <a:buSzTx/>
              <a:buFont typeface="Arial" pitchFamily="34" charset="0"/>
              <a:buChar char="•"/>
              <a:tabLst/>
              <a:defRPr/>
            </a:pPr>
            <a:r>
              <a:rPr lang="en-US" dirty="0" err="1" smtClean="0">
                <a:latin typeface="Akzidenz Grotesk"/>
              </a:rPr>
              <a:t>Valg</a:t>
            </a:r>
            <a:r>
              <a:rPr lang="en-US" dirty="0" smtClean="0">
                <a:latin typeface="Akzidenz Grotesk"/>
              </a:rPr>
              <a:t> </a:t>
            </a:r>
            <a:r>
              <a:rPr lang="en-US" dirty="0" err="1" smtClean="0">
                <a:latin typeface="Akzidenz Grotesk"/>
              </a:rPr>
              <a:t>til</a:t>
            </a:r>
            <a:r>
              <a:rPr lang="en-US" dirty="0" smtClean="0">
                <a:latin typeface="Akzidenz Grotesk"/>
              </a:rPr>
              <a:t> </a:t>
            </a:r>
            <a:r>
              <a:rPr lang="en-US" dirty="0" err="1" smtClean="0">
                <a:latin typeface="Akzidenz Grotesk"/>
              </a:rPr>
              <a:t>tjenester</a:t>
            </a:r>
            <a:endParaRPr kumimoji="0" lang="en-US" b="0" i="0" u="none" strike="noStrike" kern="1200" cap="none" spc="0" normalizeH="0" baseline="0" noProof="0" dirty="0" smtClean="0">
              <a:ln>
                <a:noFill/>
              </a:ln>
              <a:solidFill>
                <a:schemeClr val="tx1"/>
              </a:solidFill>
              <a:effectLst/>
              <a:uLnTx/>
              <a:uFillTx/>
              <a:latin typeface="Akzidenz Grotesk"/>
            </a:endParaRPr>
          </a:p>
          <a:p>
            <a:pPr marR="0" lvl="1" algn="l" defTabSz="914400" rtl="0" eaLnBrk="1" fontAlgn="auto" latinLnBrk="0" hangingPunct="1">
              <a:lnSpc>
                <a:spcPct val="100000"/>
              </a:lnSpc>
              <a:spcBef>
                <a:spcPct val="20000"/>
              </a:spcBef>
              <a:spcAft>
                <a:spcPts val="576"/>
              </a:spcAft>
              <a:buClrTx/>
              <a:buSzTx/>
              <a:tabLst/>
              <a:defRPr/>
            </a:pPr>
            <a:r>
              <a:rPr kumimoji="0" lang="en-US" b="0" i="0" u="none" strike="noStrike" kern="1200" cap="none" spc="0" normalizeH="0" baseline="0" noProof="0" dirty="0" smtClean="0">
                <a:ln>
                  <a:noFill/>
                </a:ln>
                <a:solidFill>
                  <a:schemeClr val="tx1"/>
                </a:solidFill>
                <a:effectLst/>
                <a:uLnTx/>
                <a:uFillTx/>
                <a:latin typeface="Akzidenz Grotesk"/>
              </a:rPr>
              <a:t> - </a:t>
            </a:r>
            <a:r>
              <a:rPr lang="en-US" dirty="0" err="1" smtClean="0">
                <a:latin typeface="Akzidenz Grotesk"/>
              </a:rPr>
              <a:t>Brukerstyrt</a:t>
            </a:r>
            <a:r>
              <a:rPr lang="en-US" dirty="0" smtClean="0">
                <a:latin typeface="Akzidenz Grotesk"/>
              </a:rPr>
              <a:t> </a:t>
            </a:r>
            <a:r>
              <a:rPr lang="en-US" dirty="0" err="1" smtClean="0">
                <a:latin typeface="Akzidenz Grotesk"/>
              </a:rPr>
              <a:t>personlig</a:t>
            </a:r>
            <a:r>
              <a:rPr lang="en-US" dirty="0" smtClean="0">
                <a:latin typeface="Akzidenz Grotesk"/>
              </a:rPr>
              <a:t> </a:t>
            </a:r>
            <a:r>
              <a:rPr lang="en-US" dirty="0" err="1" smtClean="0">
                <a:latin typeface="Akzidenz Grotesk"/>
              </a:rPr>
              <a:t>assistanse</a:t>
            </a:r>
            <a:endParaRPr kumimoji="0" lang="en-US" b="0" i="0" u="none" strike="noStrike" kern="1200" cap="none" spc="0" normalizeH="0" baseline="0" noProof="0" dirty="0" smtClean="0">
              <a:ln>
                <a:noFill/>
              </a:ln>
              <a:solidFill>
                <a:schemeClr val="tx1"/>
              </a:solidFill>
              <a:effectLst/>
              <a:uLnTx/>
              <a:uFillTx/>
              <a:latin typeface="Akzidenz Grotesk"/>
            </a:endParaRPr>
          </a:p>
        </p:txBody>
      </p:sp>
      <p:sp>
        <p:nvSpPr>
          <p:cNvPr id="2" name="Dagsetningarstaðgengill 1"/>
          <p:cNvSpPr>
            <a:spLocks noGrp="1"/>
          </p:cNvSpPr>
          <p:nvPr>
            <p:ph type="dt" sz="half" idx="10"/>
          </p:nvPr>
        </p:nvSpPr>
        <p:spPr/>
        <p:txBody>
          <a:bodyPr/>
          <a:lstStyle/>
          <a:p>
            <a:r>
              <a:rPr lang="is-IS" smtClean="0"/>
              <a:t>10.9.2013</a:t>
            </a:r>
            <a:endParaRPr lang="is-IS"/>
          </a:p>
        </p:txBody>
      </p:sp>
      <p:sp>
        <p:nvSpPr>
          <p:cNvPr id="3" name="Skyggnunúmersstaðgengill 2"/>
          <p:cNvSpPr>
            <a:spLocks noGrp="1"/>
          </p:cNvSpPr>
          <p:nvPr>
            <p:ph type="sldNum" sz="quarter" idx="11"/>
          </p:nvPr>
        </p:nvSpPr>
        <p:spPr/>
        <p:txBody>
          <a:bodyPr/>
          <a:lstStyle/>
          <a:p>
            <a:fld id="{D05418F8-47C7-4A8C-87BE-5C4A69A30873}" type="slidenum">
              <a:rPr lang="is-IS" smtClean="0"/>
              <a:pPr/>
              <a:t>15</a:t>
            </a:fld>
            <a:endParaRPr lang="is-IS"/>
          </a:p>
        </p:txBody>
      </p:sp>
    </p:spTree>
    <p:extLst>
      <p:ext uri="{BB962C8B-B14F-4D97-AF65-F5344CB8AC3E}">
        <p14:creationId xmlns:p14="http://schemas.microsoft.com/office/powerpoint/2010/main" val="1049567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ill 3"/>
          <p:cNvSpPr>
            <a:spLocks noGrp="1"/>
          </p:cNvSpPr>
          <p:nvPr>
            <p:ph type="title"/>
          </p:nvPr>
        </p:nvSpPr>
        <p:spPr/>
        <p:txBody>
          <a:bodyPr/>
          <a:lstStyle/>
          <a:p>
            <a:r>
              <a:rPr lang="nb-NO" dirty="0" smtClean="0">
                <a:latin typeface="Akzidenz Grotesk"/>
              </a:rPr>
              <a:t>Brukerstyrt personlig assistanse</a:t>
            </a:r>
            <a:endParaRPr lang="is-IS" dirty="0">
              <a:latin typeface="Akzidenz Grotesk"/>
            </a:endParaRPr>
          </a:p>
        </p:txBody>
      </p:sp>
      <p:sp>
        <p:nvSpPr>
          <p:cNvPr id="6" name="Textastaðgengill 5"/>
          <p:cNvSpPr>
            <a:spLocks noGrp="1"/>
          </p:cNvSpPr>
          <p:nvPr>
            <p:ph type="body" idx="2"/>
          </p:nvPr>
        </p:nvSpPr>
        <p:spPr/>
        <p:txBody>
          <a:bodyPr>
            <a:normAutofit/>
          </a:bodyPr>
          <a:lstStyle/>
          <a:p>
            <a:pPr lvl="0">
              <a:buFont typeface="Arial" pitchFamily="34" charset="0"/>
              <a:buChar char="•"/>
            </a:pPr>
            <a:r>
              <a:rPr lang="en-US" dirty="0" smtClean="0">
                <a:solidFill>
                  <a:prstClr val="black"/>
                </a:solidFill>
                <a:latin typeface="Calibri" pitchFamily="34" charset="0"/>
              </a:rPr>
              <a:t> </a:t>
            </a:r>
            <a:r>
              <a:rPr lang="en-US" sz="1800" dirty="0" err="1" smtClean="0">
                <a:solidFill>
                  <a:prstClr val="black"/>
                </a:solidFill>
                <a:latin typeface="Akzidenz Grotesk"/>
              </a:rPr>
              <a:t>Pilotprosjekt</a:t>
            </a:r>
            <a:r>
              <a:rPr lang="en-US" sz="1800" dirty="0" smtClean="0">
                <a:solidFill>
                  <a:prstClr val="black"/>
                </a:solidFill>
                <a:latin typeface="Akzidenz Grotesk"/>
              </a:rPr>
              <a:t> for </a:t>
            </a:r>
            <a:r>
              <a:rPr lang="en-US" sz="1800" dirty="0" err="1" smtClean="0">
                <a:solidFill>
                  <a:prstClr val="black"/>
                </a:solidFill>
                <a:latin typeface="Akzidenz Grotesk"/>
              </a:rPr>
              <a:t>funksjonshemmede</a:t>
            </a:r>
            <a:r>
              <a:rPr lang="en-US" sz="1800" dirty="0" smtClean="0">
                <a:solidFill>
                  <a:prstClr val="black"/>
                </a:solidFill>
                <a:latin typeface="Akzidenz Grotesk"/>
              </a:rPr>
              <a:t>  </a:t>
            </a:r>
            <a:endParaRPr lang="en-US" sz="1800" dirty="0">
              <a:solidFill>
                <a:prstClr val="black"/>
              </a:solidFill>
              <a:latin typeface="Akzidenz Grotesk"/>
            </a:endParaRPr>
          </a:p>
          <a:p>
            <a:pPr lvl="0">
              <a:buFont typeface="Arial" pitchFamily="34" charset="0"/>
              <a:buChar char="•"/>
            </a:pPr>
            <a:r>
              <a:rPr lang="en-US" sz="1800" dirty="0" smtClean="0">
                <a:solidFill>
                  <a:prstClr val="black"/>
                </a:solidFill>
                <a:latin typeface="Akzidenz Grotesk"/>
              </a:rPr>
              <a:t> Reykjavik-  01.06.2013-31.12.2014</a:t>
            </a:r>
          </a:p>
          <a:p>
            <a:pPr lvl="0">
              <a:buFont typeface="Arial" pitchFamily="34" charset="0"/>
              <a:buChar char="•"/>
            </a:pPr>
            <a:r>
              <a:rPr lang="en-US" sz="1800" dirty="0" smtClean="0">
                <a:solidFill>
                  <a:prstClr val="black"/>
                </a:solidFill>
                <a:latin typeface="Akzidenz Grotesk"/>
              </a:rPr>
              <a:t> FN </a:t>
            </a:r>
            <a:r>
              <a:rPr lang="en-US" sz="1800" dirty="0" err="1" smtClean="0">
                <a:solidFill>
                  <a:prstClr val="black"/>
                </a:solidFill>
                <a:latin typeface="Akzidenz Grotesk"/>
              </a:rPr>
              <a:t>Konvensjonen</a:t>
            </a:r>
            <a:r>
              <a:rPr lang="en-US" sz="1800" dirty="0" smtClean="0">
                <a:solidFill>
                  <a:prstClr val="black"/>
                </a:solidFill>
                <a:latin typeface="Akzidenz Grotesk"/>
              </a:rPr>
              <a:t> </a:t>
            </a:r>
            <a:r>
              <a:rPr lang="en-US" sz="1800" dirty="0" err="1" smtClean="0">
                <a:solidFill>
                  <a:prstClr val="black"/>
                </a:solidFill>
                <a:latin typeface="Akzidenz Grotesk"/>
              </a:rPr>
              <a:t>om</a:t>
            </a:r>
            <a:r>
              <a:rPr lang="en-US" sz="1800" dirty="0" smtClean="0">
                <a:solidFill>
                  <a:prstClr val="black"/>
                </a:solidFill>
                <a:latin typeface="Akzidenz Grotesk"/>
              </a:rPr>
              <a:t> </a:t>
            </a:r>
            <a:r>
              <a:rPr lang="en-US" sz="1800" dirty="0" err="1" smtClean="0">
                <a:solidFill>
                  <a:prstClr val="black"/>
                </a:solidFill>
                <a:latin typeface="Akzidenz Grotesk"/>
              </a:rPr>
              <a:t>funksjonshemmetes</a:t>
            </a:r>
            <a:r>
              <a:rPr lang="en-US" sz="1800" dirty="0" smtClean="0">
                <a:solidFill>
                  <a:prstClr val="black"/>
                </a:solidFill>
                <a:latin typeface="Akzidenz Grotesk"/>
              </a:rPr>
              <a:t> </a:t>
            </a:r>
            <a:r>
              <a:rPr lang="en-US" sz="1800" dirty="0" err="1" smtClean="0">
                <a:solidFill>
                  <a:prstClr val="black"/>
                </a:solidFill>
                <a:latin typeface="Akzidenz Grotesk"/>
              </a:rPr>
              <a:t>rettigheter</a:t>
            </a:r>
            <a:r>
              <a:rPr lang="en-US" sz="1800" dirty="0">
                <a:solidFill>
                  <a:prstClr val="black"/>
                </a:solidFill>
                <a:latin typeface="Akzidenz Grotesk"/>
              </a:rPr>
              <a:t> </a:t>
            </a:r>
            <a:r>
              <a:rPr lang="en-US" sz="1800" dirty="0" err="1" smtClean="0">
                <a:solidFill>
                  <a:prstClr val="black"/>
                </a:solidFill>
                <a:latin typeface="Akzidenz Grotesk"/>
              </a:rPr>
              <a:t>og</a:t>
            </a:r>
            <a:r>
              <a:rPr lang="en-US" sz="1800" dirty="0" smtClean="0">
                <a:solidFill>
                  <a:prstClr val="black"/>
                </a:solidFill>
                <a:latin typeface="Akzidenz Grotesk"/>
              </a:rPr>
              <a:t> </a:t>
            </a:r>
            <a:r>
              <a:rPr lang="en-US" sz="1800" dirty="0" err="1" smtClean="0">
                <a:solidFill>
                  <a:prstClr val="black"/>
                </a:solidFill>
                <a:latin typeface="Akzidenz Grotesk"/>
              </a:rPr>
              <a:t>kommunes</a:t>
            </a:r>
            <a:r>
              <a:rPr lang="en-US" sz="1800" dirty="0" smtClean="0">
                <a:solidFill>
                  <a:prstClr val="black"/>
                </a:solidFill>
                <a:latin typeface="Akzidenz Grotesk"/>
              </a:rPr>
              <a:t> </a:t>
            </a:r>
            <a:r>
              <a:rPr lang="en-US" sz="1800" dirty="0" err="1" smtClean="0">
                <a:solidFill>
                  <a:prstClr val="black"/>
                </a:solidFill>
                <a:latin typeface="Akzidenz Grotesk"/>
              </a:rPr>
              <a:t>fremtidsvisjon</a:t>
            </a:r>
            <a:endParaRPr lang="en-US" sz="1800" dirty="0" smtClean="0">
              <a:solidFill>
                <a:prstClr val="black"/>
              </a:solidFill>
              <a:latin typeface="Akzidenz Grotesk"/>
            </a:endParaRPr>
          </a:p>
          <a:p>
            <a:pPr lvl="0">
              <a:buFont typeface="Arial" pitchFamily="34" charset="0"/>
              <a:buChar char="•"/>
            </a:pPr>
            <a:endParaRPr lang="en-US" sz="1800" dirty="0" smtClean="0">
              <a:solidFill>
                <a:prstClr val="black"/>
              </a:solidFill>
              <a:latin typeface="Akzidenz Grotesk"/>
            </a:endParaRPr>
          </a:p>
          <a:p>
            <a:pPr lvl="0">
              <a:buFont typeface="Arial" pitchFamily="34" charset="0"/>
              <a:buChar char="•"/>
            </a:pPr>
            <a:endParaRPr lang="en-US" sz="1800" dirty="0">
              <a:solidFill>
                <a:prstClr val="black"/>
              </a:solidFill>
              <a:latin typeface="Calibri" pitchFamily="34" charset="0"/>
            </a:endParaRPr>
          </a:p>
          <a:p>
            <a:endParaRPr lang="is-IS" dirty="0" smtClean="0"/>
          </a:p>
          <a:p>
            <a:endParaRPr lang="is-IS" dirty="0"/>
          </a:p>
        </p:txBody>
      </p:sp>
      <p:sp>
        <p:nvSpPr>
          <p:cNvPr id="7" name="Dagsetningarstaðgengill 6"/>
          <p:cNvSpPr>
            <a:spLocks noGrp="1"/>
          </p:cNvSpPr>
          <p:nvPr>
            <p:ph type="dt" sz="half" idx="10"/>
          </p:nvPr>
        </p:nvSpPr>
        <p:spPr/>
        <p:txBody>
          <a:bodyPr/>
          <a:lstStyle/>
          <a:p>
            <a:r>
              <a:rPr lang="is-IS" smtClean="0"/>
              <a:t>10.9.2013</a:t>
            </a:r>
            <a:endParaRPr lang="is-IS"/>
          </a:p>
        </p:txBody>
      </p:sp>
      <p:sp>
        <p:nvSpPr>
          <p:cNvPr id="8" name="Skyggnunúmersstaðgengill 7"/>
          <p:cNvSpPr>
            <a:spLocks noGrp="1"/>
          </p:cNvSpPr>
          <p:nvPr>
            <p:ph type="sldNum" sz="quarter" idx="12"/>
          </p:nvPr>
        </p:nvSpPr>
        <p:spPr/>
        <p:txBody>
          <a:bodyPr/>
          <a:lstStyle/>
          <a:p>
            <a:fld id="{D05418F8-47C7-4A8C-87BE-5C4A69A30873}" type="slidenum">
              <a:rPr lang="is-IS" smtClean="0"/>
              <a:pPr/>
              <a:t>16</a:t>
            </a:fld>
            <a:endParaRPr lang="is-IS"/>
          </a:p>
        </p:txBody>
      </p:sp>
      <p:sp>
        <p:nvSpPr>
          <p:cNvPr id="2" name="Plassholder for innhold 1"/>
          <p:cNvSpPr>
            <a:spLocks noGrp="1"/>
          </p:cNvSpPr>
          <p:nvPr>
            <p:ph sz="half" idx="1"/>
          </p:nvPr>
        </p:nvSpPr>
        <p:spPr/>
        <p:txBody>
          <a:bodyPr/>
          <a:lstStyle/>
          <a:p>
            <a:endParaRPr lang="nb-NO"/>
          </a:p>
        </p:txBody>
      </p:sp>
    </p:spTree>
    <p:extLst>
      <p:ext uri="{BB962C8B-B14F-4D97-AF65-F5344CB8AC3E}">
        <p14:creationId xmlns:p14="http://schemas.microsoft.com/office/powerpoint/2010/main" val="2161486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ill 3"/>
          <p:cNvSpPr>
            <a:spLocks noGrp="1"/>
          </p:cNvSpPr>
          <p:nvPr>
            <p:ph type="title"/>
          </p:nvPr>
        </p:nvSpPr>
        <p:spPr/>
        <p:txBody>
          <a:bodyPr/>
          <a:lstStyle/>
          <a:p>
            <a:r>
              <a:rPr lang="is-IS" dirty="0" smtClean="0">
                <a:latin typeface="Akzidenz Grotesk"/>
              </a:rPr>
              <a:t>M</a:t>
            </a:r>
            <a:r>
              <a:rPr lang="nb-NO" dirty="0" smtClean="0">
                <a:latin typeface="Akzidenz Grotesk"/>
              </a:rPr>
              <a:t>ålgruppe</a:t>
            </a:r>
            <a:endParaRPr lang="is-IS" dirty="0">
              <a:latin typeface="Akzidenz Grotesk"/>
            </a:endParaRPr>
          </a:p>
        </p:txBody>
      </p:sp>
      <p:sp>
        <p:nvSpPr>
          <p:cNvPr id="6" name="Textastaðgengill 5"/>
          <p:cNvSpPr>
            <a:spLocks noGrp="1"/>
          </p:cNvSpPr>
          <p:nvPr>
            <p:ph type="body" idx="2"/>
          </p:nvPr>
        </p:nvSpPr>
        <p:spPr/>
        <p:txBody>
          <a:bodyPr/>
          <a:lstStyle/>
          <a:p>
            <a:pPr lvl="0">
              <a:buFont typeface="Arial" pitchFamily="34" charset="0"/>
              <a:buChar char="•"/>
            </a:pPr>
            <a:r>
              <a:rPr lang="en-US" dirty="0">
                <a:solidFill>
                  <a:prstClr val="black"/>
                </a:solidFill>
                <a:latin typeface="Akzidenz Grotesk"/>
              </a:rPr>
              <a:t>Persons who belong to the law of disabled people and  need  20 or more hours of assistance per week.</a:t>
            </a:r>
          </a:p>
          <a:p>
            <a:pPr lvl="0">
              <a:buFont typeface="Arial" pitchFamily="34" charset="0"/>
              <a:buChar char="•"/>
            </a:pPr>
            <a:r>
              <a:rPr lang="en-US" dirty="0">
                <a:solidFill>
                  <a:prstClr val="black"/>
                </a:solidFill>
                <a:latin typeface="Akzidenz Grotesk"/>
              </a:rPr>
              <a:t>The assessment of assistance hours is based on the needed average per month. Assistance allowance is provided according to a flat rate per hour, which is revised by a state steering committee.</a:t>
            </a:r>
          </a:p>
          <a:p>
            <a:pPr lvl="0">
              <a:buFont typeface="Arial" pitchFamily="34" charset="0"/>
              <a:buChar char="•"/>
            </a:pPr>
            <a:r>
              <a:rPr lang="en-US" dirty="0">
                <a:solidFill>
                  <a:prstClr val="black"/>
                </a:solidFill>
                <a:latin typeface="Akzidenz Grotesk"/>
              </a:rPr>
              <a:t>Funds are paid in advance.  </a:t>
            </a:r>
          </a:p>
          <a:p>
            <a:pPr lvl="0">
              <a:buFont typeface="Arial" pitchFamily="34" charset="0"/>
              <a:buChar char="•"/>
            </a:pPr>
            <a:r>
              <a:rPr lang="en-US" dirty="0">
                <a:solidFill>
                  <a:prstClr val="black"/>
                </a:solidFill>
                <a:latin typeface="Akzidenz Grotesk"/>
              </a:rPr>
              <a:t>Persons, who employ their assistants themselves or who receive higher flat rates.</a:t>
            </a:r>
          </a:p>
          <a:p>
            <a:pPr lvl="0">
              <a:buFont typeface="Arial" pitchFamily="34" charset="0"/>
              <a:buChar char="•"/>
            </a:pPr>
            <a:endParaRPr lang="is-IS" dirty="0">
              <a:solidFill>
                <a:prstClr val="black"/>
              </a:solidFill>
              <a:latin typeface="Akzidenz Grotesk"/>
            </a:endParaRPr>
          </a:p>
          <a:p>
            <a:endParaRPr lang="is-IS" dirty="0" smtClean="0">
              <a:latin typeface="Akzidenz Grotesk"/>
            </a:endParaRPr>
          </a:p>
          <a:p>
            <a:endParaRPr lang="is-IS" dirty="0">
              <a:latin typeface="Akzidenz Grotesk"/>
            </a:endParaRPr>
          </a:p>
        </p:txBody>
      </p:sp>
      <p:sp>
        <p:nvSpPr>
          <p:cNvPr id="7" name="Dagsetningarstaðgengill 6"/>
          <p:cNvSpPr>
            <a:spLocks noGrp="1"/>
          </p:cNvSpPr>
          <p:nvPr>
            <p:ph type="dt" sz="half" idx="10"/>
          </p:nvPr>
        </p:nvSpPr>
        <p:spPr/>
        <p:txBody>
          <a:bodyPr/>
          <a:lstStyle/>
          <a:p>
            <a:r>
              <a:rPr lang="is-IS" smtClean="0"/>
              <a:t>10.9.2013</a:t>
            </a:r>
            <a:endParaRPr lang="is-IS"/>
          </a:p>
        </p:txBody>
      </p:sp>
      <p:sp>
        <p:nvSpPr>
          <p:cNvPr id="8" name="Skyggnunúmersstaðgengill 7"/>
          <p:cNvSpPr>
            <a:spLocks noGrp="1"/>
          </p:cNvSpPr>
          <p:nvPr>
            <p:ph type="sldNum" sz="quarter" idx="12"/>
          </p:nvPr>
        </p:nvSpPr>
        <p:spPr/>
        <p:txBody>
          <a:bodyPr/>
          <a:lstStyle/>
          <a:p>
            <a:fld id="{D05418F8-47C7-4A8C-87BE-5C4A69A30873}" type="slidenum">
              <a:rPr lang="is-IS" smtClean="0"/>
              <a:pPr/>
              <a:t>17</a:t>
            </a:fld>
            <a:endParaRPr lang="is-IS"/>
          </a:p>
        </p:txBody>
      </p:sp>
      <p:sp>
        <p:nvSpPr>
          <p:cNvPr id="2" name="Plassholder for innhold 1"/>
          <p:cNvSpPr>
            <a:spLocks noGrp="1"/>
          </p:cNvSpPr>
          <p:nvPr>
            <p:ph sz="half" idx="1"/>
          </p:nvPr>
        </p:nvSpPr>
        <p:spPr/>
        <p:txBody>
          <a:bodyPr/>
          <a:lstStyle/>
          <a:p>
            <a:endParaRPr lang="nb-NO"/>
          </a:p>
        </p:txBody>
      </p:sp>
    </p:spTree>
    <p:extLst>
      <p:ext uri="{BB962C8B-B14F-4D97-AF65-F5344CB8AC3E}">
        <p14:creationId xmlns:p14="http://schemas.microsoft.com/office/powerpoint/2010/main" val="1381505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ill 6"/>
          <p:cNvSpPr>
            <a:spLocks noGrp="1"/>
          </p:cNvSpPr>
          <p:nvPr>
            <p:ph type="title"/>
          </p:nvPr>
        </p:nvSpPr>
        <p:spPr/>
        <p:txBody>
          <a:bodyPr/>
          <a:lstStyle/>
          <a:p>
            <a:endParaRPr lang="is-IS"/>
          </a:p>
        </p:txBody>
      </p:sp>
      <p:sp>
        <p:nvSpPr>
          <p:cNvPr id="9" name="Textastaðgengill 8"/>
          <p:cNvSpPr>
            <a:spLocks noGrp="1"/>
          </p:cNvSpPr>
          <p:nvPr>
            <p:ph type="body" idx="2"/>
          </p:nvPr>
        </p:nvSpPr>
        <p:spPr/>
        <p:txBody>
          <a:bodyPr/>
          <a:lstStyle/>
          <a:p>
            <a:r>
              <a:rPr lang="is-IS" dirty="0">
                <a:hlinkClick r:id="rId3"/>
              </a:rPr>
              <a:t>http://www.youtube.com/watch?v=fX1vstCUfRc</a:t>
            </a:r>
            <a:endParaRPr lang="is-IS" dirty="0"/>
          </a:p>
        </p:txBody>
      </p:sp>
      <p:sp>
        <p:nvSpPr>
          <p:cNvPr id="5" name="Dagsetningarstaðgengill 4"/>
          <p:cNvSpPr>
            <a:spLocks noGrp="1"/>
          </p:cNvSpPr>
          <p:nvPr>
            <p:ph type="dt" sz="half" idx="10"/>
          </p:nvPr>
        </p:nvSpPr>
        <p:spPr/>
        <p:txBody>
          <a:bodyPr/>
          <a:lstStyle/>
          <a:p>
            <a:r>
              <a:rPr lang="is-IS" smtClean="0"/>
              <a:t>10.9.2013</a:t>
            </a:r>
            <a:endParaRPr lang="is-IS"/>
          </a:p>
        </p:txBody>
      </p:sp>
      <p:sp>
        <p:nvSpPr>
          <p:cNvPr id="6" name="Skyggnunúmersstaðgengill 5"/>
          <p:cNvSpPr>
            <a:spLocks noGrp="1"/>
          </p:cNvSpPr>
          <p:nvPr>
            <p:ph type="sldNum" sz="quarter" idx="12"/>
          </p:nvPr>
        </p:nvSpPr>
        <p:spPr/>
        <p:txBody>
          <a:bodyPr/>
          <a:lstStyle/>
          <a:p>
            <a:fld id="{D05418F8-47C7-4A8C-87BE-5C4A69A30873}" type="slidenum">
              <a:rPr lang="is-IS" smtClean="0"/>
              <a:pPr/>
              <a:t>18</a:t>
            </a:fld>
            <a:endParaRPr lang="is-IS"/>
          </a:p>
        </p:txBody>
      </p:sp>
      <p:sp>
        <p:nvSpPr>
          <p:cNvPr id="2" name="Plassholder for innhold 1"/>
          <p:cNvSpPr>
            <a:spLocks noGrp="1"/>
          </p:cNvSpPr>
          <p:nvPr>
            <p:ph sz="half" idx="1"/>
          </p:nvPr>
        </p:nvSpPr>
        <p:spPr/>
        <p:txBody>
          <a:bodyPr/>
          <a:lstStyle/>
          <a:p>
            <a:endParaRPr lang="nb-NO"/>
          </a:p>
        </p:txBody>
      </p:sp>
    </p:spTree>
    <p:extLst>
      <p:ext uri="{BB962C8B-B14F-4D97-AF65-F5344CB8AC3E}">
        <p14:creationId xmlns:p14="http://schemas.microsoft.com/office/powerpoint/2010/main" val="2431051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nb-NO" dirty="0" smtClean="0">
                <a:latin typeface="Akzidenz Grotesk"/>
              </a:rPr>
              <a:t>              Fremtiden</a:t>
            </a:r>
            <a:endParaRPr lang="is-IS" dirty="0" smtClean="0">
              <a:latin typeface="Akzidenz Grotesk"/>
            </a:endParaRPr>
          </a:p>
        </p:txBody>
      </p:sp>
      <p:sp>
        <p:nvSpPr>
          <p:cNvPr id="2" name="Textastaðgengill 1"/>
          <p:cNvSpPr>
            <a:spLocks noGrp="1"/>
          </p:cNvSpPr>
          <p:nvPr>
            <p:ph type="body" idx="2"/>
          </p:nvPr>
        </p:nvSpPr>
        <p:spPr/>
        <p:txBody>
          <a:bodyPr/>
          <a:lstStyle/>
          <a:p>
            <a:pPr marL="285750" indent="-285750">
              <a:buFont typeface="Arial" pitchFamily="34" charset="0"/>
              <a:buChar char="•"/>
            </a:pPr>
            <a:r>
              <a:rPr lang="nb-NO" dirty="0" smtClean="0">
                <a:latin typeface="Akzidenz Grotesk"/>
              </a:rPr>
              <a:t>Alle sosiale tjenester utføres på kommunalt nivå</a:t>
            </a:r>
          </a:p>
          <a:p>
            <a:pPr marL="285750" indent="-285750">
              <a:buFont typeface="Arial" pitchFamily="34" charset="0"/>
              <a:buChar char="•"/>
            </a:pPr>
            <a:r>
              <a:rPr lang="nb-NO" dirty="0" smtClean="0">
                <a:latin typeface="Akzidenz Grotesk"/>
              </a:rPr>
              <a:t>Neste overføringsprosjekt er tjenester for eldre og helsetjenester</a:t>
            </a:r>
          </a:p>
          <a:p>
            <a:pPr marL="285750" indent="-285750">
              <a:buFont typeface="Arial" pitchFamily="34" charset="0"/>
              <a:buChar char="•"/>
            </a:pPr>
            <a:endParaRPr lang="is-IS" dirty="0">
              <a:latin typeface="Akzidenz Grotesk"/>
            </a:endParaRPr>
          </a:p>
        </p:txBody>
      </p:sp>
      <p:pic>
        <p:nvPicPr>
          <p:cNvPr id="7" name="Content Placeholder 6" descr="1.JPG"/>
          <p:cNvPicPr>
            <a:picLocks noGrp="1" noChangeAspect="1"/>
          </p:cNvPicPr>
          <p:nvPr>
            <p:ph sz="half" idx="1"/>
          </p:nvPr>
        </p:nvPicPr>
        <p:blipFill>
          <a:blip r:embed="rId3" cstate="print"/>
          <a:stretch>
            <a:fillRect/>
          </a:stretch>
        </p:blipFill>
        <p:spPr>
          <a:xfrm>
            <a:off x="395535" y="2132856"/>
            <a:ext cx="4933854" cy="2303727"/>
          </a:xfrm>
          <a:prstGeom prst="rect">
            <a:avLst/>
          </a:prstGeom>
          <a:ln>
            <a:noFill/>
          </a:ln>
          <a:effectLst>
            <a:softEdge rad="112500"/>
          </a:effectLst>
        </p:spPr>
      </p:pic>
      <p:sp>
        <p:nvSpPr>
          <p:cNvPr id="3" name="Dagsetningarstaðgengill 2"/>
          <p:cNvSpPr>
            <a:spLocks noGrp="1"/>
          </p:cNvSpPr>
          <p:nvPr>
            <p:ph type="dt" sz="half" idx="10"/>
          </p:nvPr>
        </p:nvSpPr>
        <p:spPr/>
        <p:txBody>
          <a:bodyPr/>
          <a:lstStyle/>
          <a:p>
            <a:r>
              <a:rPr lang="is-IS" smtClean="0"/>
              <a:t>10.9.2013</a:t>
            </a:r>
            <a:endParaRPr lang="is-IS"/>
          </a:p>
        </p:txBody>
      </p:sp>
      <p:sp>
        <p:nvSpPr>
          <p:cNvPr id="4" name="Skyggnunúmersstaðgengill 3"/>
          <p:cNvSpPr>
            <a:spLocks noGrp="1"/>
          </p:cNvSpPr>
          <p:nvPr>
            <p:ph type="sldNum" sz="quarter" idx="12"/>
          </p:nvPr>
        </p:nvSpPr>
        <p:spPr/>
        <p:txBody>
          <a:bodyPr/>
          <a:lstStyle/>
          <a:p>
            <a:fld id="{D05418F8-47C7-4A8C-87BE-5C4A69A30873}" type="slidenum">
              <a:rPr lang="is-IS" smtClean="0"/>
              <a:pPr/>
              <a:t>19</a:t>
            </a:fld>
            <a:endParaRPr lang="is-IS"/>
          </a:p>
        </p:txBody>
      </p:sp>
    </p:spTree>
    <p:extLst>
      <p:ext uri="{BB962C8B-B14F-4D97-AF65-F5344CB8AC3E}">
        <p14:creationId xmlns:p14="http://schemas.microsoft.com/office/powerpoint/2010/main" val="215634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ill 5"/>
          <p:cNvSpPr>
            <a:spLocks noGrp="1"/>
          </p:cNvSpPr>
          <p:nvPr>
            <p:ph type="title"/>
          </p:nvPr>
        </p:nvSpPr>
        <p:spPr/>
        <p:txBody>
          <a:bodyPr>
            <a:normAutofit/>
          </a:bodyPr>
          <a:lstStyle/>
          <a:p>
            <a:r>
              <a:rPr lang="nb-NO" sz="2400" dirty="0" smtClean="0">
                <a:latin typeface="Akzidenz Grotesk"/>
              </a:rPr>
              <a:t>    Dagens tema </a:t>
            </a:r>
            <a:endParaRPr lang="is-IS" sz="2400" dirty="0">
              <a:latin typeface="Akzidenz Grotesk"/>
            </a:endParaRPr>
          </a:p>
        </p:txBody>
      </p:sp>
      <p:sp>
        <p:nvSpPr>
          <p:cNvPr id="8" name="Textastaðgengill 7"/>
          <p:cNvSpPr>
            <a:spLocks noGrp="1"/>
          </p:cNvSpPr>
          <p:nvPr>
            <p:ph type="body" idx="2"/>
          </p:nvPr>
        </p:nvSpPr>
        <p:spPr/>
        <p:txBody>
          <a:bodyPr/>
          <a:lstStyle/>
          <a:p>
            <a:pPr marL="294894" indent="-285750">
              <a:buFont typeface="Arial" pitchFamily="34" charset="0"/>
              <a:buChar char="•"/>
            </a:pPr>
            <a:r>
              <a:rPr lang="nb-NO" dirty="0" smtClean="0">
                <a:latin typeface="Akzidenz Grotesk"/>
              </a:rPr>
              <a:t>Introduksjon; Reykjavik kommune, velferdsseksjon</a:t>
            </a:r>
          </a:p>
          <a:p>
            <a:pPr marL="294894" indent="-285750">
              <a:buFont typeface="Arial" pitchFamily="34" charset="0"/>
              <a:buChar char="•"/>
            </a:pPr>
            <a:endParaRPr lang="nb-NO" dirty="0" smtClean="0">
              <a:latin typeface="Akzidenz Grotesk"/>
            </a:endParaRPr>
          </a:p>
          <a:p>
            <a:pPr marL="294894" indent="-285750">
              <a:buFont typeface="Arial" pitchFamily="34" charset="0"/>
              <a:buChar char="•"/>
            </a:pPr>
            <a:r>
              <a:rPr lang="nb-NO" dirty="0" smtClean="0">
                <a:latin typeface="Akzidenz Grotesk"/>
              </a:rPr>
              <a:t>Funksjonshemmede mennesker i Reykjavik</a:t>
            </a:r>
          </a:p>
          <a:p>
            <a:pPr marL="294894" indent="-285750">
              <a:buFont typeface="Arial" pitchFamily="34" charset="0"/>
              <a:buChar char="•"/>
            </a:pPr>
            <a:endParaRPr lang="nb-NO" dirty="0" smtClean="0">
              <a:latin typeface="Akzidenz Grotesk"/>
            </a:endParaRPr>
          </a:p>
          <a:p>
            <a:pPr marL="294894" indent="-285750">
              <a:buFont typeface="Arial" pitchFamily="34" charset="0"/>
              <a:buChar char="•"/>
            </a:pPr>
            <a:r>
              <a:rPr lang="nb-NO" dirty="0" smtClean="0">
                <a:latin typeface="Akzidenz Grotesk"/>
              </a:rPr>
              <a:t>Overføring fra stat til kommune 2011</a:t>
            </a:r>
          </a:p>
          <a:p>
            <a:pPr marL="294894" indent="-285750">
              <a:buFont typeface="Arial" pitchFamily="34" charset="0"/>
              <a:buChar char="•"/>
            </a:pPr>
            <a:endParaRPr lang="nb-NO" dirty="0" smtClean="0">
              <a:latin typeface="Akzidenz Grotesk"/>
            </a:endParaRPr>
          </a:p>
          <a:p>
            <a:pPr marL="294894" indent="-285750">
              <a:buFont typeface="Arial" pitchFamily="34" charset="0"/>
              <a:buChar char="•"/>
            </a:pPr>
            <a:r>
              <a:rPr lang="nb-NO" dirty="0" smtClean="0">
                <a:latin typeface="Akzidenz Grotesk"/>
              </a:rPr>
              <a:t>Ideologiske endringer</a:t>
            </a:r>
          </a:p>
          <a:p>
            <a:pPr marL="294894" indent="-285750">
              <a:buFont typeface="Arial" pitchFamily="34" charset="0"/>
              <a:buChar char="•"/>
            </a:pPr>
            <a:endParaRPr lang="nb-NO" dirty="0" smtClean="0">
              <a:latin typeface="Akzidenz Grotesk"/>
            </a:endParaRPr>
          </a:p>
          <a:p>
            <a:pPr marL="294894" indent="-285750">
              <a:buFont typeface="Arial" pitchFamily="34" charset="0"/>
              <a:buChar char="•"/>
            </a:pPr>
            <a:r>
              <a:rPr lang="nb-NO" dirty="0" smtClean="0">
                <a:latin typeface="Akzidenz Grotesk"/>
              </a:rPr>
              <a:t>Brukerstyrt personlig assistanse</a:t>
            </a:r>
          </a:p>
          <a:p>
            <a:pPr marL="294894" indent="-285750">
              <a:buFont typeface="Arial" pitchFamily="34" charset="0"/>
              <a:buChar char="•"/>
            </a:pPr>
            <a:endParaRPr lang="nb-NO" dirty="0" smtClean="0">
              <a:latin typeface="Akzidenz Grotesk"/>
            </a:endParaRPr>
          </a:p>
          <a:p>
            <a:pPr marL="294894" indent="-285750">
              <a:buFont typeface="Arial" pitchFamily="34" charset="0"/>
              <a:buChar char="•"/>
            </a:pPr>
            <a:r>
              <a:rPr lang="nb-NO" dirty="0" smtClean="0">
                <a:latin typeface="Akzidenz Grotesk"/>
              </a:rPr>
              <a:t>Eksempel på fritidsaktiviteter med BPA</a:t>
            </a:r>
          </a:p>
          <a:p>
            <a:pPr marL="294894" indent="-285750">
              <a:buFont typeface="Arial" pitchFamily="34" charset="0"/>
              <a:buChar char="•"/>
            </a:pPr>
            <a:endParaRPr lang="nb-NO" dirty="0" smtClean="0">
              <a:latin typeface="Akzidenz Grotesk"/>
            </a:endParaRPr>
          </a:p>
          <a:p>
            <a:pPr marL="294894" indent="-285750">
              <a:buFont typeface="Arial" pitchFamily="34" charset="0"/>
              <a:buChar char="•"/>
            </a:pPr>
            <a:endParaRPr lang="nb-NO" dirty="0" smtClean="0"/>
          </a:p>
          <a:p>
            <a:pPr marL="294894" indent="-285750">
              <a:buFont typeface="Arial" pitchFamily="34" charset="0"/>
              <a:buChar char="•"/>
            </a:pPr>
            <a:endParaRPr lang="is-IS" dirty="0"/>
          </a:p>
        </p:txBody>
      </p:sp>
      <p:sp>
        <p:nvSpPr>
          <p:cNvPr id="4" name="Dagsetningarstaðgengill 3"/>
          <p:cNvSpPr>
            <a:spLocks noGrp="1"/>
          </p:cNvSpPr>
          <p:nvPr>
            <p:ph type="dt" sz="half" idx="10"/>
          </p:nvPr>
        </p:nvSpPr>
        <p:spPr/>
        <p:txBody>
          <a:bodyPr/>
          <a:lstStyle/>
          <a:p>
            <a:r>
              <a:rPr lang="is-IS" smtClean="0"/>
              <a:t>10.9.2013</a:t>
            </a:r>
            <a:endParaRPr lang="is-IS"/>
          </a:p>
        </p:txBody>
      </p:sp>
      <p:sp>
        <p:nvSpPr>
          <p:cNvPr id="5" name="Skyggnunúmersstaðgengill 4"/>
          <p:cNvSpPr>
            <a:spLocks noGrp="1"/>
          </p:cNvSpPr>
          <p:nvPr>
            <p:ph type="sldNum" sz="quarter" idx="12"/>
          </p:nvPr>
        </p:nvSpPr>
        <p:spPr/>
        <p:txBody>
          <a:bodyPr/>
          <a:lstStyle/>
          <a:p>
            <a:fld id="{D05418F8-47C7-4A8C-87BE-5C4A69A30873}" type="slidenum">
              <a:rPr lang="is-IS" smtClean="0"/>
              <a:pPr/>
              <a:t>2</a:t>
            </a:fld>
            <a:endParaRPr lang="is-IS"/>
          </a:p>
        </p:txBody>
      </p:sp>
      <p:sp>
        <p:nvSpPr>
          <p:cNvPr id="2" name="Plassholder for innhold 1"/>
          <p:cNvSpPr>
            <a:spLocks noGrp="1"/>
          </p:cNvSpPr>
          <p:nvPr>
            <p:ph sz="half" idx="1"/>
          </p:nvPr>
        </p:nvSpPr>
        <p:spPr/>
        <p:txBody>
          <a:bodyPr/>
          <a:lstStyle/>
          <a:p>
            <a:endParaRPr lang="nb-NO"/>
          </a:p>
        </p:txBody>
      </p:sp>
    </p:spTree>
    <p:extLst>
      <p:ext uri="{BB962C8B-B14F-4D97-AF65-F5344CB8AC3E}">
        <p14:creationId xmlns:p14="http://schemas.microsoft.com/office/powerpoint/2010/main" val="3862299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1.JPG"/>
          <p:cNvPicPr>
            <a:picLocks noGrp="1" noChangeAspect="1"/>
          </p:cNvPicPr>
          <p:nvPr>
            <p:ph/>
          </p:nvPr>
        </p:nvPicPr>
        <p:blipFill>
          <a:blip r:embed="rId3" cstate="print"/>
          <a:stretch>
            <a:fillRect/>
          </a:stretch>
        </p:blipFill>
        <p:spPr>
          <a:xfrm>
            <a:off x="1835150" y="1591414"/>
            <a:ext cx="6518965" cy="3061722"/>
          </a:xfrm>
        </p:spPr>
      </p:pic>
      <p:sp>
        <p:nvSpPr>
          <p:cNvPr id="5" name="Date Placeholder 4"/>
          <p:cNvSpPr>
            <a:spLocks noGrp="1"/>
          </p:cNvSpPr>
          <p:nvPr>
            <p:ph type="dt" sz="half" idx="10"/>
          </p:nvPr>
        </p:nvSpPr>
        <p:spPr/>
        <p:txBody>
          <a:bodyPr/>
          <a:lstStyle/>
          <a:p>
            <a:r>
              <a:rPr lang="is-IS" smtClean="0"/>
              <a:t>10.9.2013</a:t>
            </a:r>
            <a:endParaRPr lang="is-IS"/>
          </a:p>
        </p:txBody>
      </p:sp>
      <p:sp>
        <p:nvSpPr>
          <p:cNvPr id="6" name="Slide Number Placeholder 5"/>
          <p:cNvSpPr>
            <a:spLocks noGrp="1"/>
          </p:cNvSpPr>
          <p:nvPr>
            <p:ph type="sldNum" sz="quarter" idx="12"/>
          </p:nvPr>
        </p:nvSpPr>
        <p:spPr/>
        <p:txBody>
          <a:bodyPr/>
          <a:lstStyle/>
          <a:p>
            <a:fld id="{D05418F8-47C7-4A8C-87BE-5C4A69A30873}" type="slidenum">
              <a:rPr lang="is-IS" smtClean="0"/>
              <a:pPr/>
              <a:t>20</a:t>
            </a:fld>
            <a:endParaRPr lang="is-IS"/>
          </a:p>
        </p:txBody>
      </p:sp>
      <p:sp>
        <p:nvSpPr>
          <p:cNvPr id="9" name="Text Placeholder 8"/>
          <p:cNvSpPr>
            <a:spLocks noGrp="1"/>
          </p:cNvSpPr>
          <p:nvPr>
            <p:ph type="body" idx="4294967295"/>
          </p:nvPr>
        </p:nvSpPr>
        <p:spPr>
          <a:xfrm>
            <a:off x="1763688" y="1628800"/>
            <a:ext cx="5112568" cy="4999013"/>
          </a:xfrm>
        </p:spPr>
        <p:txBody>
          <a:bodyPr/>
          <a:lstStyle/>
          <a:p>
            <a:pPr>
              <a:buNone/>
            </a:pPr>
            <a:r>
              <a:rPr lang="is-IS" dirty="0" smtClean="0"/>
              <a:t>Takk</a:t>
            </a:r>
            <a:endParaRPr lang="is-I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979613" y="4941888"/>
            <a:ext cx="6769100" cy="792162"/>
          </a:xfrm>
          <a:prstGeom prst="rightArrow">
            <a:avLst>
              <a:gd name="adj1" fmla="val 62537"/>
              <a:gd name="adj2" fmla="val 31728"/>
            </a:avLst>
          </a:prstGeom>
          <a:solidFill>
            <a:schemeClr val="bg2">
              <a:alpha val="30196"/>
            </a:schemeClr>
          </a:solidFill>
          <a:ln w="9525">
            <a:miter lim="800000"/>
            <a:headEnd/>
            <a:tailEnd/>
          </a:ln>
          <a:scene3d>
            <a:camera prst="legacyObliqueTopRight"/>
            <a:lightRig rig="legacyFlat3" dir="b"/>
          </a:scene3d>
          <a:sp3d extrusionH="36500" prstMaterial="legacyMatte">
            <a:bevelT w="13500" h="13500" prst="angle"/>
            <a:bevelB w="13500" h="13500" prst="angle"/>
            <a:extrusionClr>
              <a:schemeClr val="bg2"/>
            </a:extrusionClr>
          </a:sp3d>
        </p:spPr>
        <p:txBody>
          <a:bodyPr wrap="none">
            <a:flatTx/>
          </a:bodyPr>
          <a:lstStyle/>
          <a:p>
            <a:pPr algn="ctr"/>
            <a:endParaRPr lang="en-US" sz="800">
              <a:solidFill>
                <a:schemeClr val="bg1"/>
              </a:solidFill>
              <a:latin typeface="Calibri" pitchFamily="34" charset="0"/>
            </a:endParaRPr>
          </a:p>
        </p:txBody>
      </p:sp>
      <p:sp>
        <p:nvSpPr>
          <p:cNvPr id="6147" name="AutoShape 3"/>
          <p:cNvSpPr>
            <a:spLocks noChangeArrowheads="1"/>
          </p:cNvSpPr>
          <p:nvPr/>
        </p:nvSpPr>
        <p:spPr bwMode="auto">
          <a:xfrm>
            <a:off x="1692275" y="1123950"/>
            <a:ext cx="7056438" cy="431800"/>
          </a:xfrm>
          <a:prstGeom prst="roundRect">
            <a:avLst>
              <a:gd name="adj" fmla="val 16667"/>
            </a:avLst>
          </a:prstGeom>
          <a:noFill/>
          <a:ln w="9525">
            <a:solidFill>
              <a:srgbClr val="99CCFF"/>
            </a:solidFill>
            <a:round/>
            <a:headEnd/>
            <a:tailEnd/>
          </a:ln>
          <a:scene3d>
            <a:camera prst="legacyObliqueTopRight"/>
            <a:lightRig rig="legacyFlat3" dir="b"/>
          </a:scene3d>
          <a:sp3d extrusionH="36500" prstMaterial="legacyMatte">
            <a:bevelT w="13500" h="13500" prst="angle"/>
            <a:bevelB w="13500" h="13500" prst="angle"/>
            <a:extrusionClr>
              <a:srgbClr val="99CCFF"/>
            </a:extrusionClr>
          </a:sp3d>
          <a:extLst>
            <a:ext uri="{909E8E84-426E-40DD-AFC4-6F175D3DCCD1}">
              <a14:hiddenFill xmlns:a14="http://schemas.microsoft.com/office/drawing/2010/main">
                <a:solidFill>
                  <a:srgbClr val="FFFFFF"/>
                </a:solidFill>
              </a14:hiddenFill>
            </a:ext>
          </a:extLst>
        </p:spPr>
        <p:txBody>
          <a:bodyPr wrap="none" anchor="ctr">
            <a:flatTx/>
          </a:bodyPr>
          <a:lstStyle/>
          <a:p>
            <a:r>
              <a:rPr lang="is-IS" sz="1200" b="1">
                <a:solidFill>
                  <a:srgbClr val="003366"/>
                </a:solidFill>
                <a:latin typeface="Calibri" pitchFamily="34" charset="0"/>
              </a:rPr>
              <a:t>			         Citizens</a:t>
            </a:r>
          </a:p>
        </p:txBody>
      </p:sp>
      <p:sp>
        <p:nvSpPr>
          <p:cNvPr id="6148" name="AutoShape 4"/>
          <p:cNvSpPr>
            <a:spLocks noChangeArrowheads="1"/>
          </p:cNvSpPr>
          <p:nvPr/>
        </p:nvSpPr>
        <p:spPr bwMode="auto">
          <a:xfrm>
            <a:off x="4067175" y="2708275"/>
            <a:ext cx="2305050" cy="360363"/>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1000" b="1">
                <a:solidFill>
                  <a:schemeClr val="bg1"/>
                </a:solidFill>
                <a:latin typeface="Calibri" pitchFamily="34" charset="0"/>
              </a:rPr>
              <a:t>Mayor</a:t>
            </a:r>
          </a:p>
        </p:txBody>
      </p:sp>
      <p:sp>
        <p:nvSpPr>
          <p:cNvPr id="6149" name="AutoShape 5">
            <a:hlinkClick r:id="rId3"/>
          </p:cNvPr>
          <p:cNvSpPr>
            <a:spLocks noChangeArrowheads="1"/>
          </p:cNvSpPr>
          <p:nvPr/>
        </p:nvSpPr>
        <p:spPr bwMode="auto">
          <a:xfrm>
            <a:off x="4067175" y="2205038"/>
            <a:ext cx="2305050"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1000" b="1">
                <a:solidFill>
                  <a:srgbClr val="003366"/>
                </a:solidFill>
                <a:latin typeface="Calibri" pitchFamily="34" charset="0"/>
              </a:rPr>
              <a:t>City Executive Board</a:t>
            </a:r>
          </a:p>
        </p:txBody>
      </p:sp>
      <p:sp>
        <p:nvSpPr>
          <p:cNvPr id="6150" name="AutoShape 6"/>
          <p:cNvSpPr>
            <a:spLocks noChangeArrowheads="1"/>
          </p:cNvSpPr>
          <p:nvPr/>
        </p:nvSpPr>
        <p:spPr bwMode="auto">
          <a:xfrm>
            <a:off x="2843213" y="5086350"/>
            <a:ext cx="719137"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a:t>
            </a:r>
          </a:p>
          <a:p>
            <a:pPr algn="ctr"/>
            <a:r>
              <a:rPr lang="is-IS" sz="800">
                <a:solidFill>
                  <a:schemeClr val="bg1"/>
                </a:solidFill>
                <a:latin typeface="Calibri" pitchFamily="34" charset="0"/>
              </a:rPr>
              <a:t> Sports &amp; Leisure </a:t>
            </a:r>
            <a:endParaRPr lang="is-IS">
              <a:solidFill>
                <a:schemeClr val="bg1"/>
              </a:solidFill>
              <a:latin typeface="Calibri" pitchFamily="34" charset="0"/>
            </a:endParaRPr>
          </a:p>
        </p:txBody>
      </p:sp>
      <p:sp>
        <p:nvSpPr>
          <p:cNvPr id="6151" name="AutoShape 7"/>
          <p:cNvSpPr>
            <a:spLocks noChangeArrowheads="1"/>
          </p:cNvSpPr>
          <p:nvPr/>
        </p:nvSpPr>
        <p:spPr bwMode="auto">
          <a:xfrm>
            <a:off x="3635375" y="5086350"/>
            <a:ext cx="719138"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 </a:t>
            </a:r>
          </a:p>
          <a:p>
            <a:pPr algn="ctr"/>
            <a:r>
              <a:rPr lang="is-IS" sz="800">
                <a:solidFill>
                  <a:schemeClr val="bg1"/>
                </a:solidFill>
                <a:latin typeface="Calibri" pitchFamily="34" charset="0"/>
              </a:rPr>
              <a:t>Preschools</a:t>
            </a:r>
          </a:p>
        </p:txBody>
      </p:sp>
      <p:sp>
        <p:nvSpPr>
          <p:cNvPr id="6152" name="AutoShape 8"/>
          <p:cNvSpPr>
            <a:spLocks noChangeArrowheads="1"/>
          </p:cNvSpPr>
          <p:nvPr/>
        </p:nvSpPr>
        <p:spPr bwMode="auto">
          <a:xfrm>
            <a:off x="5291138" y="5086350"/>
            <a:ext cx="719137"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 </a:t>
            </a:r>
          </a:p>
          <a:p>
            <a:pPr algn="ctr"/>
            <a:r>
              <a:rPr lang="is-IS" sz="800">
                <a:solidFill>
                  <a:schemeClr val="bg1"/>
                </a:solidFill>
                <a:latin typeface="Calibri" pitchFamily="34" charset="0"/>
              </a:rPr>
              <a:t>Education</a:t>
            </a:r>
          </a:p>
        </p:txBody>
      </p:sp>
      <p:sp>
        <p:nvSpPr>
          <p:cNvPr id="6153" name="AutoShape 9"/>
          <p:cNvSpPr>
            <a:spLocks noChangeArrowheads="1"/>
          </p:cNvSpPr>
          <p:nvPr/>
        </p:nvSpPr>
        <p:spPr bwMode="auto">
          <a:xfrm>
            <a:off x="6083300" y="5086350"/>
            <a:ext cx="719138"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 </a:t>
            </a:r>
          </a:p>
          <a:p>
            <a:pPr algn="ctr"/>
            <a:r>
              <a:rPr lang="is-IS" sz="800">
                <a:solidFill>
                  <a:schemeClr val="bg1"/>
                </a:solidFill>
                <a:latin typeface="Calibri" pitchFamily="34" charset="0"/>
              </a:rPr>
              <a:t>Planning</a:t>
            </a:r>
          </a:p>
        </p:txBody>
      </p:sp>
      <p:sp>
        <p:nvSpPr>
          <p:cNvPr id="6154" name="AutoShape 10"/>
          <p:cNvSpPr>
            <a:spLocks noChangeArrowheads="1"/>
          </p:cNvSpPr>
          <p:nvPr/>
        </p:nvSpPr>
        <p:spPr bwMode="auto">
          <a:xfrm>
            <a:off x="6875463" y="5084763"/>
            <a:ext cx="719137" cy="431800"/>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 </a:t>
            </a:r>
          </a:p>
          <a:p>
            <a:pPr algn="ctr"/>
            <a:r>
              <a:rPr lang="is-IS" sz="800">
                <a:solidFill>
                  <a:schemeClr val="bg1"/>
                </a:solidFill>
                <a:latin typeface="Calibri" pitchFamily="34" charset="0"/>
              </a:rPr>
              <a:t>Environment &amp;</a:t>
            </a:r>
          </a:p>
          <a:p>
            <a:pPr algn="ctr"/>
            <a:r>
              <a:rPr lang="is-IS" sz="800">
                <a:solidFill>
                  <a:schemeClr val="bg1"/>
                </a:solidFill>
                <a:latin typeface="Calibri" pitchFamily="34" charset="0"/>
              </a:rPr>
              <a:t>Transport</a:t>
            </a:r>
          </a:p>
          <a:p>
            <a:pPr algn="ctr"/>
            <a:endParaRPr lang="is-IS" sz="800">
              <a:solidFill>
                <a:schemeClr val="bg1"/>
              </a:solidFill>
              <a:latin typeface="Calibri" pitchFamily="34" charset="0"/>
            </a:endParaRPr>
          </a:p>
        </p:txBody>
      </p:sp>
      <p:sp>
        <p:nvSpPr>
          <p:cNvPr id="6155" name="AutoShape 11"/>
          <p:cNvSpPr>
            <a:spLocks noChangeArrowheads="1"/>
          </p:cNvSpPr>
          <p:nvPr/>
        </p:nvSpPr>
        <p:spPr bwMode="auto">
          <a:xfrm>
            <a:off x="7667625" y="5086350"/>
            <a:ext cx="719138"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 </a:t>
            </a:r>
          </a:p>
          <a:p>
            <a:pPr algn="ctr"/>
            <a:r>
              <a:rPr lang="is-IS" sz="800">
                <a:solidFill>
                  <a:schemeClr val="bg1"/>
                </a:solidFill>
                <a:latin typeface="Calibri" pitchFamily="34" charset="0"/>
              </a:rPr>
              <a:t>Welfare</a:t>
            </a:r>
          </a:p>
        </p:txBody>
      </p:sp>
      <p:sp>
        <p:nvSpPr>
          <p:cNvPr id="6156" name="Line 12"/>
          <p:cNvSpPr>
            <a:spLocks noChangeShapeType="1"/>
          </p:cNvSpPr>
          <p:nvPr/>
        </p:nvSpPr>
        <p:spPr bwMode="auto">
          <a:xfrm>
            <a:off x="1979613" y="4868863"/>
            <a:ext cx="604837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57" name="Line 13"/>
          <p:cNvSpPr>
            <a:spLocks noChangeShapeType="1"/>
          </p:cNvSpPr>
          <p:nvPr/>
        </p:nvSpPr>
        <p:spPr bwMode="auto">
          <a:xfrm>
            <a:off x="3201988" y="4868863"/>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58" name="Line 14"/>
          <p:cNvSpPr>
            <a:spLocks noChangeShapeType="1"/>
          </p:cNvSpPr>
          <p:nvPr/>
        </p:nvSpPr>
        <p:spPr bwMode="auto">
          <a:xfrm>
            <a:off x="3994150" y="4868863"/>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59" name="Line 15"/>
          <p:cNvSpPr>
            <a:spLocks noChangeShapeType="1"/>
          </p:cNvSpPr>
          <p:nvPr/>
        </p:nvSpPr>
        <p:spPr bwMode="auto">
          <a:xfrm>
            <a:off x="4787900" y="4868863"/>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60" name="Line 16"/>
          <p:cNvSpPr>
            <a:spLocks noChangeShapeType="1"/>
          </p:cNvSpPr>
          <p:nvPr/>
        </p:nvSpPr>
        <p:spPr bwMode="auto">
          <a:xfrm>
            <a:off x="5651500" y="4870450"/>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61" name="Line 17"/>
          <p:cNvSpPr>
            <a:spLocks noChangeShapeType="1"/>
          </p:cNvSpPr>
          <p:nvPr/>
        </p:nvSpPr>
        <p:spPr bwMode="auto">
          <a:xfrm>
            <a:off x="6442075" y="4870450"/>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62" name="Line 18"/>
          <p:cNvSpPr>
            <a:spLocks noChangeShapeType="1"/>
          </p:cNvSpPr>
          <p:nvPr/>
        </p:nvSpPr>
        <p:spPr bwMode="auto">
          <a:xfrm>
            <a:off x="7235825" y="4870450"/>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63" name="Line 19"/>
          <p:cNvSpPr>
            <a:spLocks noChangeShapeType="1"/>
          </p:cNvSpPr>
          <p:nvPr/>
        </p:nvSpPr>
        <p:spPr bwMode="auto">
          <a:xfrm>
            <a:off x="5219700" y="3068638"/>
            <a:ext cx="0" cy="18002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64" name="AutoShape 20">
            <a:hlinkClick r:id="rId3"/>
          </p:cNvPr>
          <p:cNvSpPr>
            <a:spLocks noChangeArrowheads="1"/>
          </p:cNvSpPr>
          <p:nvPr/>
        </p:nvSpPr>
        <p:spPr bwMode="auto">
          <a:xfrm>
            <a:off x="6875463" y="4437063"/>
            <a:ext cx="719137"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Environment &amp; </a:t>
            </a:r>
          </a:p>
          <a:p>
            <a:pPr algn="ctr"/>
            <a:r>
              <a:rPr lang="is-IS" sz="800">
                <a:solidFill>
                  <a:srgbClr val="003366"/>
                </a:solidFill>
                <a:latin typeface="Calibri" pitchFamily="34" charset="0"/>
              </a:rPr>
              <a:t>Transport</a:t>
            </a:r>
            <a:br>
              <a:rPr lang="is-IS" sz="800">
                <a:solidFill>
                  <a:srgbClr val="003366"/>
                </a:solidFill>
                <a:latin typeface="Calibri" pitchFamily="34" charset="0"/>
              </a:rPr>
            </a:br>
            <a:r>
              <a:rPr lang="is-IS" sz="800">
                <a:solidFill>
                  <a:srgbClr val="003366"/>
                </a:solidFill>
                <a:latin typeface="Calibri" pitchFamily="34" charset="0"/>
              </a:rPr>
              <a:t>Committee</a:t>
            </a:r>
          </a:p>
        </p:txBody>
      </p:sp>
      <p:sp>
        <p:nvSpPr>
          <p:cNvPr id="6165" name="AutoShape 21">
            <a:hlinkClick r:id="rId3"/>
          </p:cNvPr>
          <p:cNvSpPr>
            <a:spLocks noChangeArrowheads="1"/>
          </p:cNvSpPr>
          <p:nvPr/>
        </p:nvSpPr>
        <p:spPr bwMode="auto">
          <a:xfrm>
            <a:off x="2843213" y="4437063"/>
            <a:ext cx="719137"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Sport &amp; Leisure </a:t>
            </a:r>
          </a:p>
          <a:p>
            <a:pPr algn="ctr"/>
            <a:r>
              <a:rPr lang="is-IS" sz="800">
                <a:solidFill>
                  <a:srgbClr val="003366"/>
                </a:solidFill>
                <a:latin typeface="Calibri" pitchFamily="34" charset="0"/>
              </a:rPr>
              <a:t>Committee</a:t>
            </a:r>
          </a:p>
        </p:txBody>
      </p:sp>
      <p:sp>
        <p:nvSpPr>
          <p:cNvPr id="6166" name="AutoShape 22">
            <a:hlinkClick r:id="rId3"/>
          </p:cNvPr>
          <p:cNvSpPr>
            <a:spLocks noChangeArrowheads="1"/>
          </p:cNvSpPr>
          <p:nvPr/>
        </p:nvSpPr>
        <p:spPr bwMode="auto">
          <a:xfrm>
            <a:off x="3635375" y="4437063"/>
            <a:ext cx="719138"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Preschool</a:t>
            </a:r>
          </a:p>
          <a:p>
            <a:pPr algn="ctr"/>
            <a:r>
              <a:rPr lang="is-IS" sz="800">
                <a:solidFill>
                  <a:srgbClr val="003366"/>
                </a:solidFill>
                <a:latin typeface="Calibri" pitchFamily="34" charset="0"/>
              </a:rPr>
              <a:t>Committee</a:t>
            </a:r>
          </a:p>
        </p:txBody>
      </p:sp>
      <p:sp>
        <p:nvSpPr>
          <p:cNvPr id="6167" name="AutoShape 23">
            <a:hlinkClick r:id="rId3"/>
          </p:cNvPr>
          <p:cNvSpPr>
            <a:spLocks noChangeArrowheads="1"/>
          </p:cNvSpPr>
          <p:nvPr/>
        </p:nvSpPr>
        <p:spPr bwMode="auto">
          <a:xfrm>
            <a:off x="5291138" y="4437063"/>
            <a:ext cx="719137"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Committee of</a:t>
            </a:r>
          </a:p>
          <a:p>
            <a:pPr algn="ctr"/>
            <a:r>
              <a:rPr lang="is-IS" sz="800">
                <a:solidFill>
                  <a:srgbClr val="003366"/>
                </a:solidFill>
                <a:latin typeface="Calibri" pitchFamily="34" charset="0"/>
              </a:rPr>
              <a:t>Education</a:t>
            </a:r>
          </a:p>
        </p:txBody>
      </p:sp>
      <p:sp>
        <p:nvSpPr>
          <p:cNvPr id="6168" name="AutoShape 24">
            <a:hlinkClick r:id="rId3"/>
          </p:cNvPr>
          <p:cNvSpPr>
            <a:spLocks noChangeArrowheads="1"/>
          </p:cNvSpPr>
          <p:nvPr/>
        </p:nvSpPr>
        <p:spPr bwMode="auto">
          <a:xfrm>
            <a:off x="6083300" y="4437063"/>
            <a:ext cx="719138"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Planning </a:t>
            </a:r>
          </a:p>
          <a:p>
            <a:pPr algn="ctr"/>
            <a:r>
              <a:rPr lang="is-IS" sz="800">
                <a:solidFill>
                  <a:srgbClr val="003366"/>
                </a:solidFill>
                <a:latin typeface="Calibri" pitchFamily="34" charset="0"/>
              </a:rPr>
              <a:t>Committee</a:t>
            </a:r>
          </a:p>
        </p:txBody>
      </p:sp>
      <p:sp>
        <p:nvSpPr>
          <p:cNvPr id="6169" name="AutoShape 25">
            <a:hlinkClick r:id="rId3"/>
          </p:cNvPr>
          <p:cNvSpPr>
            <a:spLocks noChangeArrowheads="1"/>
          </p:cNvSpPr>
          <p:nvPr/>
        </p:nvSpPr>
        <p:spPr bwMode="auto">
          <a:xfrm>
            <a:off x="7667625" y="4437063"/>
            <a:ext cx="719138"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Welfare</a:t>
            </a:r>
          </a:p>
          <a:p>
            <a:pPr algn="ctr"/>
            <a:r>
              <a:rPr lang="is-IS" sz="800">
                <a:solidFill>
                  <a:srgbClr val="003366"/>
                </a:solidFill>
                <a:latin typeface="Calibri" pitchFamily="34" charset="0"/>
              </a:rPr>
              <a:t>Committee</a:t>
            </a:r>
          </a:p>
        </p:txBody>
      </p:sp>
      <p:sp>
        <p:nvSpPr>
          <p:cNvPr id="6170" name="AutoShape 26">
            <a:hlinkClick r:id="rId3"/>
          </p:cNvPr>
          <p:cNvSpPr>
            <a:spLocks noChangeArrowheads="1"/>
          </p:cNvSpPr>
          <p:nvPr/>
        </p:nvSpPr>
        <p:spPr bwMode="auto">
          <a:xfrm>
            <a:off x="4067175" y="1700213"/>
            <a:ext cx="2305050"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1000" b="1">
                <a:solidFill>
                  <a:srgbClr val="003366"/>
                </a:solidFill>
                <a:latin typeface="Calibri" pitchFamily="34" charset="0"/>
              </a:rPr>
              <a:t>City Council</a:t>
            </a:r>
          </a:p>
        </p:txBody>
      </p:sp>
      <p:sp>
        <p:nvSpPr>
          <p:cNvPr id="6171" name="Line 27"/>
          <p:cNvSpPr>
            <a:spLocks noChangeShapeType="1"/>
          </p:cNvSpPr>
          <p:nvPr/>
        </p:nvSpPr>
        <p:spPr bwMode="auto">
          <a:xfrm>
            <a:off x="5219700" y="2060575"/>
            <a:ext cx="0" cy="142875"/>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72" name="Line 28"/>
          <p:cNvSpPr>
            <a:spLocks noChangeShapeType="1"/>
          </p:cNvSpPr>
          <p:nvPr/>
        </p:nvSpPr>
        <p:spPr bwMode="auto">
          <a:xfrm>
            <a:off x="5219700" y="2565400"/>
            <a:ext cx="0" cy="142875"/>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73" name="Line 29"/>
          <p:cNvSpPr>
            <a:spLocks noChangeShapeType="1"/>
          </p:cNvSpPr>
          <p:nvPr/>
        </p:nvSpPr>
        <p:spPr bwMode="auto">
          <a:xfrm rot="-5400000">
            <a:off x="4572000" y="2709863"/>
            <a:ext cx="0" cy="12954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74" name="AutoShape 30"/>
          <p:cNvSpPr>
            <a:spLocks noChangeArrowheads="1"/>
          </p:cNvSpPr>
          <p:nvPr/>
        </p:nvSpPr>
        <p:spPr bwMode="auto">
          <a:xfrm>
            <a:off x="4140200" y="3644900"/>
            <a:ext cx="719138"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Mayor’s Office</a:t>
            </a:r>
          </a:p>
        </p:txBody>
      </p:sp>
      <p:sp>
        <p:nvSpPr>
          <p:cNvPr id="6175" name="AutoShape 31"/>
          <p:cNvSpPr>
            <a:spLocks noChangeArrowheads="1"/>
          </p:cNvSpPr>
          <p:nvPr/>
        </p:nvSpPr>
        <p:spPr bwMode="auto">
          <a:xfrm>
            <a:off x="3203575" y="3141663"/>
            <a:ext cx="719138"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Internal Audit</a:t>
            </a:r>
          </a:p>
        </p:txBody>
      </p:sp>
      <p:sp>
        <p:nvSpPr>
          <p:cNvPr id="6176" name="AutoShape 32"/>
          <p:cNvSpPr>
            <a:spLocks noChangeArrowheads="1"/>
          </p:cNvSpPr>
          <p:nvPr/>
        </p:nvSpPr>
        <p:spPr bwMode="auto">
          <a:xfrm>
            <a:off x="5580063" y="3644900"/>
            <a:ext cx="719137"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Office of</a:t>
            </a:r>
          </a:p>
          <a:p>
            <a:pPr algn="ctr"/>
            <a:r>
              <a:rPr lang="is-IS" sz="800">
                <a:solidFill>
                  <a:schemeClr val="bg1"/>
                </a:solidFill>
                <a:latin typeface="Calibri" pitchFamily="34" charset="0"/>
              </a:rPr>
              <a:t>City Council</a:t>
            </a:r>
          </a:p>
        </p:txBody>
      </p:sp>
      <p:sp>
        <p:nvSpPr>
          <p:cNvPr id="6177" name="AutoShape 33">
            <a:hlinkClick r:id="rId3"/>
          </p:cNvPr>
          <p:cNvSpPr>
            <a:spLocks noChangeArrowheads="1"/>
          </p:cNvSpPr>
          <p:nvPr/>
        </p:nvSpPr>
        <p:spPr bwMode="auto">
          <a:xfrm>
            <a:off x="4427538" y="4437063"/>
            <a:ext cx="719137"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Culture &amp; Tourism</a:t>
            </a:r>
          </a:p>
          <a:p>
            <a:pPr algn="ctr"/>
            <a:r>
              <a:rPr lang="is-IS" sz="800">
                <a:solidFill>
                  <a:srgbClr val="003366"/>
                </a:solidFill>
                <a:latin typeface="Calibri" pitchFamily="34" charset="0"/>
              </a:rPr>
              <a:t>Committee </a:t>
            </a:r>
          </a:p>
        </p:txBody>
      </p:sp>
      <p:sp>
        <p:nvSpPr>
          <p:cNvPr id="6178" name="AutoShape 34"/>
          <p:cNvSpPr>
            <a:spLocks noChangeArrowheads="1"/>
          </p:cNvSpPr>
          <p:nvPr/>
        </p:nvSpPr>
        <p:spPr bwMode="auto">
          <a:xfrm>
            <a:off x="4427538" y="5086350"/>
            <a:ext cx="719137"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a:t>
            </a:r>
          </a:p>
          <a:p>
            <a:pPr algn="ctr"/>
            <a:r>
              <a:rPr lang="is-IS" sz="800">
                <a:solidFill>
                  <a:schemeClr val="bg1"/>
                </a:solidFill>
                <a:latin typeface="Calibri" pitchFamily="34" charset="0"/>
              </a:rPr>
              <a:t>Culture &amp; Tourism</a:t>
            </a:r>
          </a:p>
        </p:txBody>
      </p:sp>
      <p:sp>
        <p:nvSpPr>
          <p:cNvPr id="6179" name="Line 35"/>
          <p:cNvSpPr>
            <a:spLocks noChangeShapeType="1"/>
          </p:cNvSpPr>
          <p:nvPr/>
        </p:nvSpPr>
        <p:spPr bwMode="auto">
          <a:xfrm>
            <a:off x="8026400" y="4870450"/>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80" name="Line 36"/>
          <p:cNvSpPr>
            <a:spLocks noChangeShapeType="1"/>
          </p:cNvSpPr>
          <p:nvPr/>
        </p:nvSpPr>
        <p:spPr bwMode="auto">
          <a:xfrm rot="5400000" flipV="1">
            <a:off x="5219701" y="1412875"/>
            <a:ext cx="0" cy="5616575"/>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1" name="Line 37"/>
          <p:cNvSpPr>
            <a:spLocks noChangeShapeType="1"/>
          </p:cNvSpPr>
          <p:nvPr/>
        </p:nvSpPr>
        <p:spPr bwMode="auto">
          <a:xfrm>
            <a:off x="7235825" y="4221163"/>
            <a:ext cx="0" cy="2159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2" name="Line 38"/>
          <p:cNvSpPr>
            <a:spLocks noChangeShapeType="1"/>
          </p:cNvSpPr>
          <p:nvPr/>
        </p:nvSpPr>
        <p:spPr bwMode="auto">
          <a:xfrm>
            <a:off x="6442075" y="4221163"/>
            <a:ext cx="0" cy="2159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3" name="Line 39"/>
          <p:cNvSpPr>
            <a:spLocks noChangeShapeType="1"/>
          </p:cNvSpPr>
          <p:nvPr/>
        </p:nvSpPr>
        <p:spPr bwMode="auto">
          <a:xfrm>
            <a:off x="5651500" y="4221163"/>
            <a:ext cx="0" cy="2159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4" name="Line 40"/>
          <p:cNvSpPr>
            <a:spLocks noChangeShapeType="1"/>
          </p:cNvSpPr>
          <p:nvPr/>
        </p:nvSpPr>
        <p:spPr bwMode="auto">
          <a:xfrm>
            <a:off x="4786313" y="4221163"/>
            <a:ext cx="0" cy="2159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5" name="Line 41"/>
          <p:cNvSpPr>
            <a:spLocks noChangeShapeType="1"/>
          </p:cNvSpPr>
          <p:nvPr/>
        </p:nvSpPr>
        <p:spPr bwMode="auto">
          <a:xfrm>
            <a:off x="3994150" y="4221163"/>
            <a:ext cx="0" cy="2159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6" name="Line 42"/>
          <p:cNvSpPr>
            <a:spLocks noChangeShapeType="1"/>
          </p:cNvSpPr>
          <p:nvPr/>
        </p:nvSpPr>
        <p:spPr bwMode="auto">
          <a:xfrm>
            <a:off x="3201988" y="4221163"/>
            <a:ext cx="0" cy="2159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7" name="Line 43"/>
          <p:cNvSpPr>
            <a:spLocks noChangeShapeType="1"/>
          </p:cNvSpPr>
          <p:nvPr/>
        </p:nvSpPr>
        <p:spPr bwMode="auto">
          <a:xfrm rot="-5400000">
            <a:off x="7200107" y="1521618"/>
            <a:ext cx="0" cy="1655763"/>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8" name="Line 44"/>
          <p:cNvSpPr>
            <a:spLocks noChangeShapeType="1"/>
          </p:cNvSpPr>
          <p:nvPr/>
        </p:nvSpPr>
        <p:spPr bwMode="auto">
          <a:xfrm>
            <a:off x="8027988" y="2349500"/>
            <a:ext cx="0" cy="2087563"/>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89" name="Line 45"/>
          <p:cNvSpPr>
            <a:spLocks noChangeShapeType="1"/>
          </p:cNvSpPr>
          <p:nvPr/>
        </p:nvSpPr>
        <p:spPr bwMode="auto">
          <a:xfrm>
            <a:off x="5219700" y="3357563"/>
            <a:ext cx="360363"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90" name="AutoShape 46">
            <a:hlinkClick r:id="rId3"/>
          </p:cNvPr>
          <p:cNvSpPr>
            <a:spLocks noChangeArrowheads="1"/>
          </p:cNvSpPr>
          <p:nvPr/>
        </p:nvSpPr>
        <p:spPr bwMode="auto">
          <a:xfrm>
            <a:off x="6515100" y="3789363"/>
            <a:ext cx="719138"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Council</a:t>
            </a:r>
          </a:p>
          <a:p>
            <a:pPr algn="ctr"/>
            <a:r>
              <a:rPr lang="is-IS" sz="800">
                <a:solidFill>
                  <a:srgbClr val="003366"/>
                </a:solidFill>
                <a:latin typeface="Calibri" pitchFamily="34" charset="0"/>
              </a:rPr>
              <a:t>Presidium</a:t>
            </a:r>
          </a:p>
        </p:txBody>
      </p:sp>
      <p:sp>
        <p:nvSpPr>
          <p:cNvPr id="6191" name="Line 47"/>
          <p:cNvSpPr>
            <a:spLocks noChangeShapeType="1"/>
          </p:cNvSpPr>
          <p:nvPr/>
        </p:nvSpPr>
        <p:spPr bwMode="auto">
          <a:xfrm rot="-5400000">
            <a:off x="7631907" y="3177381"/>
            <a:ext cx="0" cy="792163"/>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92" name="AutoShape 48"/>
          <p:cNvSpPr>
            <a:spLocks noChangeArrowheads="1"/>
          </p:cNvSpPr>
          <p:nvPr/>
        </p:nvSpPr>
        <p:spPr bwMode="auto">
          <a:xfrm>
            <a:off x="2051050" y="5086350"/>
            <a:ext cx="719138" cy="358775"/>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Department of </a:t>
            </a:r>
          </a:p>
          <a:p>
            <a:pPr algn="ctr"/>
            <a:r>
              <a:rPr lang="is-IS" sz="800">
                <a:solidFill>
                  <a:schemeClr val="bg1"/>
                </a:solidFill>
                <a:latin typeface="Calibri" pitchFamily="34" charset="0"/>
              </a:rPr>
              <a:t>Public Works</a:t>
            </a:r>
          </a:p>
        </p:txBody>
      </p:sp>
      <p:sp>
        <p:nvSpPr>
          <p:cNvPr id="6193" name="AutoShape 49">
            <a:hlinkClick r:id="rId3"/>
          </p:cNvPr>
          <p:cNvSpPr>
            <a:spLocks noChangeArrowheads="1"/>
          </p:cNvSpPr>
          <p:nvPr/>
        </p:nvSpPr>
        <p:spPr bwMode="auto">
          <a:xfrm>
            <a:off x="2051050" y="4437063"/>
            <a:ext cx="719138"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Public Work </a:t>
            </a:r>
          </a:p>
          <a:p>
            <a:pPr algn="ctr"/>
            <a:r>
              <a:rPr lang="is-IS" sz="800">
                <a:solidFill>
                  <a:srgbClr val="003366"/>
                </a:solidFill>
                <a:latin typeface="Calibri" pitchFamily="34" charset="0"/>
              </a:rPr>
              <a:t>Committee</a:t>
            </a:r>
          </a:p>
        </p:txBody>
      </p:sp>
      <p:sp>
        <p:nvSpPr>
          <p:cNvPr id="6194" name="Line 50"/>
          <p:cNvSpPr>
            <a:spLocks noChangeShapeType="1"/>
          </p:cNvSpPr>
          <p:nvPr/>
        </p:nvSpPr>
        <p:spPr bwMode="auto">
          <a:xfrm>
            <a:off x="2409825" y="4868863"/>
            <a:ext cx="0" cy="2159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195" name="Line 51"/>
          <p:cNvSpPr>
            <a:spLocks noChangeShapeType="1"/>
          </p:cNvSpPr>
          <p:nvPr/>
        </p:nvSpPr>
        <p:spPr bwMode="auto">
          <a:xfrm>
            <a:off x="2409825" y="4219575"/>
            <a:ext cx="0" cy="215900"/>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6196" name="AutoShape 52"/>
          <p:cNvSpPr>
            <a:spLocks noChangeArrowheads="1"/>
          </p:cNvSpPr>
          <p:nvPr/>
        </p:nvSpPr>
        <p:spPr bwMode="auto">
          <a:xfrm>
            <a:off x="5580063" y="3141663"/>
            <a:ext cx="719137" cy="360362"/>
          </a:xfrm>
          <a:prstGeom prst="roundRect">
            <a:avLst>
              <a:gd name="adj" fmla="val 16667"/>
            </a:avLst>
          </a:prstGeom>
          <a:solidFill>
            <a:srgbClr val="003366">
              <a:alpha val="92155"/>
            </a:srgbClr>
          </a:solidFill>
          <a:ln w="9525">
            <a:round/>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800">
                <a:solidFill>
                  <a:schemeClr val="bg1"/>
                </a:solidFill>
                <a:latin typeface="Calibri" pitchFamily="34" charset="0"/>
              </a:rPr>
              <a:t>City Attorney</a:t>
            </a:r>
          </a:p>
        </p:txBody>
      </p:sp>
      <p:sp>
        <p:nvSpPr>
          <p:cNvPr id="6197" name="Text Box 53"/>
          <p:cNvSpPr txBox="1">
            <a:spLocks noChangeArrowheads="1"/>
          </p:cNvSpPr>
          <p:nvPr/>
        </p:nvSpPr>
        <p:spPr bwMode="auto">
          <a:xfrm>
            <a:off x="3203575" y="620713"/>
            <a:ext cx="4319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s-IS" dirty="0">
                <a:solidFill>
                  <a:srgbClr val="003366"/>
                </a:solidFill>
                <a:latin typeface="Calibri" pitchFamily="34" charset="0"/>
              </a:rPr>
              <a:t>City of Reykjavik  Organisational Chart</a:t>
            </a:r>
            <a:endParaRPr lang="en-GB" b="1" dirty="0">
              <a:solidFill>
                <a:srgbClr val="003366"/>
              </a:solidFill>
              <a:latin typeface="Calibri" pitchFamily="34" charset="0"/>
            </a:endParaRPr>
          </a:p>
        </p:txBody>
      </p:sp>
      <p:sp>
        <p:nvSpPr>
          <p:cNvPr id="6198" name="Text Box 54"/>
          <p:cNvSpPr txBox="1">
            <a:spLocks noChangeArrowheads="1"/>
          </p:cNvSpPr>
          <p:nvPr/>
        </p:nvSpPr>
        <p:spPr bwMode="auto">
          <a:xfrm>
            <a:off x="8243888" y="6381750"/>
            <a:ext cx="13668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is-IS" sz="800" b="1">
                <a:latin typeface="Calibri" pitchFamily="34" charset="0"/>
              </a:rPr>
              <a:t> </a:t>
            </a:r>
            <a:endParaRPr lang="en-US" sz="800">
              <a:latin typeface="Calibri" pitchFamily="34" charset="0"/>
            </a:endParaRPr>
          </a:p>
        </p:txBody>
      </p:sp>
      <p:sp>
        <p:nvSpPr>
          <p:cNvPr id="6199" name="Line 55"/>
          <p:cNvSpPr>
            <a:spLocks noChangeShapeType="1"/>
          </p:cNvSpPr>
          <p:nvPr/>
        </p:nvSpPr>
        <p:spPr bwMode="auto">
          <a:xfrm>
            <a:off x="4859338" y="3859213"/>
            <a:ext cx="72072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6200" name="AutoShape 56"/>
          <p:cNvSpPr>
            <a:spLocks noChangeArrowheads="1"/>
          </p:cNvSpPr>
          <p:nvPr/>
        </p:nvSpPr>
        <p:spPr bwMode="auto">
          <a:xfrm>
            <a:off x="827088" y="4724400"/>
            <a:ext cx="1150937" cy="1081088"/>
          </a:xfrm>
          <a:prstGeom prst="flowChartAlternateProcess">
            <a:avLst/>
          </a:prstGeom>
          <a:solidFill>
            <a:schemeClr val="bg2">
              <a:alpha val="30196"/>
            </a:schemeClr>
          </a:solidFill>
          <a:ln w="9525">
            <a:miter lim="800000"/>
            <a:headEnd/>
            <a:tailEnd/>
          </a:ln>
          <a:scene3d>
            <a:camera prst="legacyObliqueTopRight"/>
            <a:lightRig rig="legacyFlat3" dir="b"/>
          </a:scene3d>
          <a:sp3d extrusionH="36500" prstMaterial="legacyMatte">
            <a:bevelT w="13500" h="13500" prst="angle"/>
            <a:bevelB w="13500" h="13500" prst="angle"/>
            <a:extrusionClr>
              <a:schemeClr val="bg2"/>
            </a:extrusionClr>
          </a:sp3d>
        </p:spPr>
        <p:txBody>
          <a:bodyPr wrap="none" anchor="ctr">
            <a:flatTx/>
          </a:bodyPr>
          <a:lstStyle/>
          <a:p>
            <a:pPr algn="ctr"/>
            <a:r>
              <a:rPr lang="is-IS" sz="800" b="1">
                <a:latin typeface="Calibri" pitchFamily="34" charset="0"/>
              </a:rPr>
              <a:t>Secretary General</a:t>
            </a:r>
          </a:p>
          <a:p>
            <a:pPr algn="ctr"/>
            <a:endParaRPr lang="is-IS" sz="400">
              <a:latin typeface="Calibri" pitchFamily="34" charset="0"/>
            </a:endParaRPr>
          </a:p>
          <a:p>
            <a:pPr algn="ctr"/>
            <a:r>
              <a:rPr lang="is-IS" sz="800">
                <a:latin typeface="Calibri" pitchFamily="34" charset="0"/>
              </a:rPr>
              <a:t>Finance</a:t>
            </a:r>
          </a:p>
          <a:p>
            <a:pPr algn="ctr"/>
            <a:r>
              <a:rPr lang="is-IS" sz="800">
                <a:latin typeface="Calibri" pitchFamily="34" charset="0"/>
              </a:rPr>
              <a:t>Statistics &amp; Analysis</a:t>
            </a:r>
          </a:p>
          <a:p>
            <a:pPr algn="ctr"/>
            <a:r>
              <a:rPr lang="is-IS" sz="800">
                <a:latin typeface="Calibri" pitchFamily="34" charset="0"/>
              </a:rPr>
              <a:t>Procurement</a:t>
            </a:r>
          </a:p>
          <a:p>
            <a:pPr algn="ctr"/>
            <a:r>
              <a:rPr lang="is-IS" sz="800">
                <a:latin typeface="Calibri" pitchFamily="34" charset="0"/>
              </a:rPr>
              <a:t>Human Resources</a:t>
            </a:r>
          </a:p>
          <a:p>
            <a:pPr algn="ctr"/>
            <a:r>
              <a:rPr lang="is-IS" sz="800">
                <a:latin typeface="Calibri" pitchFamily="34" charset="0"/>
              </a:rPr>
              <a:t>Services</a:t>
            </a:r>
          </a:p>
          <a:p>
            <a:pPr algn="ctr"/>
            <a:r>
              <a:rPr lang="is-IS" sz="800">
                <a:latin typeface="Calibri" pitchFamily="34" charset="0"/>
              </a:rPr>
              <a:t>Information Technology </a:t>
            </a:r>
          </a:p>
        </p:txBody>
      </p:sp>
      <p:sp>
        <p:nvSpPr>
          <p:cNvPr id="6201" name="Line 57"/>
          <p:cNvSpPr>
            <a:spLocks noChangeShapeType="1"/>
          </p:cNvSpPr>
          <p:nvPr/>
        </p:nvSpPr>
        <p:spPr bwMode="auto">
          <a:xfrm>
            <a:off x="1403350" y="5807075"/>
            <a:ext cx="0" cy="142875"/>
          </a:xfrm>
          <a:prstGeom prst="line">
            <a:avLst/>
          </a:prstGeom>
          <a:noFill/>
          <a:ln w="9525"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is-IS"/>
          </a:p>
        </p:txBody>
      </p:sp>
      <p:sp>
        <p:nvSpPr>
          <p:cNvPr id="6202" name="AutoShape 58">
            <a:hlinkClick r:id="rId3"/>
          </p:cNvPr>
          <p:cNvSpPr>
            <a:spLocks noChangeArrowheads="1"/>
          </p:cNvSpPr>
          <p:nvPr/>
        </p:nvSpPr>
        <p:spPr bwMode="auto">
          <a:xfrm>
            <a:off x="898525" y="5949950"/>
            <a:ext cx="1081088" cy="215900"/>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Independent Companies</a:t>
            </a:r>
          </a:p>
        </p:txBody>
      </p:sp>
      <p:sp>
        <p:nvSpPr>
          <p:cNvPr id="6203" name="AutoShape 59">
            <a:hlinkClick r:id="rId3"/>
          </p:cNvPr>
          <p:cNvSpPr>
            <a:spLocks noChangeArrowheads="1"/>
          </p:cNvSpPr>
          <p:nvPr/>
        </p:nvSpPr>
        <p:spPr bwMode="auto">
          <a:xfrm>
            <a:off x="6515100" y="3357563"/>
            <a:ext cx="719138" cy="360362"/>
          </a:xfrm>
          <a:prstGeom prst="roundRect">
            <a:avLst>
              <a:gd name="adj" fmla="val 16667"/>
            </a:avLst>
          </a:prstGeom>
          <a:solidFill>
            <a:srgbClr val="D5EAFF">
              <a:alpha val="89018"/>
            </a:srgbClr>
          </a:solidFill>
          <a:ln w="9525">
            <a:round/>
            <a:headEnd/>
            <a:tailEnd/>
          </a:ln>
          <a:scene3d>
            <a:camera prst="legacyObliqueTopRight"/>
            <a:lightRig rig="legacyFlat3" dir="b"/>
          </a:scene3d>
          <a:sp3d extrusionH="36500" prstMaterial="legacyMatte">
            <a:bevelT w="13500" h="13500" prst="angle"/>
            <a:bevelB w="13500" h="13500" prst="angle"/>
            <a:extrusionClr>
              <a:srgbClr val="D5EAFF"/>
            </a:extrusionClr>
          </a:sp3d>
        </p:spPr>
        <p:txBody>
          <a:bodyPr wrap="none" anchor="ctr">
            <a:flatTx/>
          </a:bodyPr>
          <a:lstStyle/>
          <a:p>
            <a:pPr algn="ctr"/>
            <a:r>
              <a:rPr lang="is-IS" sz="800">
                <a:solidFill>
                  <a:srgbClr val="003366"/>
                </a:solidFill>
                <a:latin typeface="Calibri" pitchFamily="34" charset="0"/>
              </a:rPr>
              <a:t>Human Rights</a:t>
            </a:r>
          </a:p>
          <a:p>
            <a:pPr algn="ctr"/>
            <a:r>
              <a:rPr lang="is-IS" sz="800">
                <a:solidFill>
                  <a:srgbClr val="003366"/>
                </a:solidFill>
                <a:latin typeface="Calibri" pitchFamily="34" charset="0"/>
              </a:rPr>
              <a:t> committee</a:t>
            </a:r>
          </a:p>
        </p:txBody>
      </p:sp>
      <p:sp>
        <p:nvSpPr>
          <p:cNvPr id="6204" name="Line 60"/>
          <p:cNvSpPr>
            <a:spLocks noChangeShapeType="1"/>
          </p:cNvSpPr>
          <p:nvPr/>
        </p:nvSpPr>
        <p:spPr bwMode="auto">
          <a:xfrm rot="-5400000">
            <a:off x="7631907" y="3609181"/>
            <a:ext cx="0" cy="792163"/>
          </a:xfrm>
          <a:prstGeom prst="line">
            <a:avLst/>
          </a:prstGeom>
          <a:noFill/>
          <a:ln w="9525">
            <a:solidFill>
              <a:schemeClr val="bg2"/>
            </a:solidFill>
            <a:prstDash val="dash"/>
            <a:round/>
            <a:headEnd/>
            <a:tailEnd/>
          </a:ln>
          <a:extLst>
            <a:ext uri="{909E8E84-426E-40DD-AFC4-6F175D3DCCD1}">
              <a14:hiddenFill xmlns:a14="http://schemas.microsoft.com/office/drawing/2010/main">
                <a:noFill/>
              </a14:hiddenFill>
            </a:ext>
          </a:extLst>
        </p:spPr>
        <p:txBody>
          <a:bodyPr/>
          <a:lstStyle/>
          <a:p>
            <a:endParaRPr lang="is-IS"/>
          </a:p>
        </p:txBody>
      </p:sp>
      <p:sp>
        <p:nvSpPr>
          <p:cNvPr id="2" name="Dagsetningarstaðgengill 1"/>
          <p:cNvSpPr>
            <a:spLocks noGrp="1"/>
          </p:cNvSpPr>
          <p:nvPr>
            <p:ph type="dt" sz="half" idx="10"/>
          </p:nvPr>
        </p:nvSpPr>
        <p:spPr/>
        <p:txBody>
          <a:bodyPr/>
          <a:lstStyle/>
          <a:p>
            <a:pPr>
              <a:defRPr/>
            </a:pPr>
            <a:endParaRPr lang="is-IS" dirty="0"/>
          </a:p>
        </p:txBody>
      </p:sp>
      <p:sp>
        <p:nvSpPr>
          <p:cNvPr id="3" name="Skyggnunúmersstaðgengill 2"/>
          <p:cNvSpPr>
            <a:spLocks noGrp="1"/>
          </p:cNvSpPr>
          <p:nvPr>
            <p:ph type="sldNum" sz="quarter" idx="12"/>
          </p:nvPr>
        </p:nvSpPr>
        <p:spPr/>
        <p:txBody>
          <a:bodyPr/>
          <a:lstStyle/>
          <a:p>
            <a:pPr>
              <a:defRPr/>
            </a:pPr>
            <a:fld id="{2683D971-A02E-4A37-8091-736A1B882E7B}" type="slidenum">
              <a:rPr lang="is-IS" smtClean="0"/>
              <a:pPr>
                <a:defRPr/>
              </a:pPr>
              <a:t>3</a:t>
            </a:fld>
            <a:endParaRPr lang="is-IS"/>
          </a:p>
        </p:txBody>
      </p:sp>
    </p:spTree>
    <p:extLst>
      <p:ext uri="{BB962C8B-B14F-4D97-AF65-F5344CB8AC3E}">
        <p14:creationId xmlns:p14="http://schemas.microsoft.com/office/powerpoint/2010/main" val="2882654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5" descr="5%"/>
          <p:cNvSpPr>
            <a:spLocks noChangeArrowheads="1"/>
          </p:cNvSpPr>
          <p:nvPr/>
        </p:nvSpPr>
        <p:spPr bwMode="auto">
          <a:xfrm>
            <a:off x="900113" y="4005263"/>
            <a:ext cx="5689600" cy="576262"/>
          </a:xfrm>
          <a:prstGeom prst="rect">
            <a:avLst/>
          </a:prstGeom>
          <a:pattFill prst="pct5">
            <a:fgClr>
              <a:schemeClr val="tx1"/>
            </a:fgClr>
            <a:bgClr>
              <a:schemeClr val="bg1"/>
            </a:bgClr>
          </a:patt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pPr algn="ctr"/>
            <a:endParaRPr lang="en-US" sz="1200">
              <a:latin typeface="Calibri" pitchFamily="34" charset="0"/>
            </a:endParaRPr>
          </a:p>
        </p:txBody>
      </p:sp>
      <p:sp>
        <p:nvSpPr>
          <p:cNvPr id="9219" name="Rectangle 46" descr="5%"/>
          <p:cNvSpPr>
            <a:spLocks noChangeArrowheads="1"/>
          </p:cNvSpPr>
          <p:nvPr/>
        </p:nvSpPr>
        <p:spPr bwMode="auto">
          <a:xfrm>
            <a:off x="900113" y="4797425"/>
            <a:ext cx="5689600" cy="576263"/>
          </a:xfrm>
          <a:prstGeom prst="rect">
            <a:avLst/>
          </a:prstGeom>
          <a:pattFill prst="pct5">
            <a:fgClr>
              <a:schemeClr val="tx1"/>
            </a:fgClr>
            <a:bgClr>
              <a:schemeClr val="bg1"/>
            </a:bgClr>
          </a:patt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pPr algn="ctr"/>
            <a:endParaRPr lang="en-US" sz="1200">
              <a:latin typeface="Calibri" pitchFamily="34" charset="0"/>
            </a:endParaRPr>
          </a:p>
        </p:txBody>
      </p:sp>
      <p:sp>
        <p:nvSpPr>
          <p:cNvPr id="9220" name="Rectangle 47" descr="5%"/>
          <p:cNvSpPr>
            <a:spLocks noChangeArrowheads="1"/>
          </p:cNvSpPr>
          <p:nvPr/>
        </p:nvSpPr>
        <p:spPr bwMode="auto">
          <a:xfrm>
            <a:off x="900113" y="5589588"/>
            <a:ext cx="5689600" cy="576262"/>
          </a:xfrm>
          <a:prstGeom prst="rect">
            <a:avLst/>
          </a:prstGeom>
          <a:pattFill prst="pct5">
            <a:fgClr>
              <a:schemeClr val="tx1"/>
            </a:fgClr>
            <a:bgClr>
              <a:schemeClr val="bg1"/>
            </a:bgClr>
          </a:patt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pPr algn="ctr"/>
            <a:endParaRPr lang="en-US" sz="1200">
              <a:latin typeface="Calibri" pitchFamily="34" charset="0"/>
            </a:endParaRPr>
          </a:p>
        </p:txBody>
      </p:sp>
      <p:sp>
        <p:nvSpPr>
          <p:cNvPr id="3" name="Rectangle 2"/>
          <p:cNvSpPr>
            <a:spLocks noChangeArrowheads="1"/>
          </p:cNvSpPr>
          <p:nvPr/>
        </p:nvSpPr>
        <p:spPr bwMode="auto">
          <a:xfrm>
            <a:off x="5580063" y="1125538"/>
            <a:ext cx="1944687" cy="431800"/>
          </a:xfrm>
          <a:prstGeom prst="rect">
            <a:avLst/>
          </a:prstGeom>
          <a:solidFill>
            <a:srgbClr val="D5EAFF">
              <a:alpha val="89018"/>
            </a:srgbClr>
          </a:solidFill>
          <a:ln w="9525">
            <a:solidFill>
              <a:schemeClr val="tx1"/>
            </a:solidFill>
            <a:prstDash val="sysDash"/>
            <a:miter lim="800000"/>
            <a:headEnd/>
            <a:tailEnd/>
          </a:ln>
        </p:spPr>
        <p:txBody>
          <a:bodyPr wrap="none" anchor="ctr"/>
          <a:lstStyle/>
          <a:p>
            <a:pPr algn="ctr"/>
            <a:r>
              <a:rPr lang="is-IS" sz="1100" b="1">
                <a:latin typeface="Calibri" pitchFamily="34" charset="0"/>
              </a:rPr>
              <a:t>Child protection committee</a:t>
            </a:r>
            <a:endParaRPr lang="en-US" sz="1100" b="1">
              <a:latin typeface="Calibri" pitchFamily="34" charset="0"/>
            </a:endParaRPr>
          </a:p>
        </p:txBody>
      </p:sp>
      <p:sp>
        <p:nvSpPr>
          <p:cNvPr id="9222" name="Rectangle 3" descr="5%"/>
          <p:cNvSpPr>
            <a:spLocks noChangeArrowheads="1"/>
          </p:cNvSpPr>
          <p:nvPr/>
        </p:nvSpPr>
        <p:spPr bwMode="auto">
          <a:xfrm>
            <a:off x="900113" y="3284538"/>
            <a:ext cx="5689600" cy="576262"/>
          </a:xfrm>
          <a:prstGeom prst="rect">
            <a:avLst/>
          </a:prstGeom>
          <a:pattFill prst="pct5">
            <a:fgClr>
              <a:schemeClr val="tx1"/>
            </a:fgClr>
            <a:bgClr>
              <a:schemeClr val="bg1"/>
            </a:bgClr>
          </a:pattFill>
          <a:ln>
            <a:noFill/>
          </a:ln>
          <a:extLst>
            <a:ext uri="{91240B29-F687-4F45-9708-019B960494DF}">
              <a14:hiddenLine xmlns:a14="http://schemas.microsoft.com/office/drawing/2010/main" w="9525" cap="rnd">
                <a:solidFill>
                  <a:srgbClr val="000000"/>
                </a:solidFill>
                <a:prstDash val="sysDot"/>
                <a:miter lim="800000"/>
                <a:headEnd/>
                <a:tailEnd/>
              </a14:hiddenLine>
            </a:ext>
          </a:extLst>
        </p:spPr>
        <p:txBody>
          <a:bodyPr wrap="none" anchor="ctr"/>
          <a:lstStyle/>
          <a:p>
            <a:pPr algn="ctr"/>
            <a:endParaRPr lang="en-US" sz="1200">
              <a:latin typeface="Calibri" pitchFamily="34" charset="0"/>
            </a:endParaRPr>
          </a:p>
        </p:txBody>
      </p:sp>
      <p:sp>
        <p:nvSpPr>
          <p:cNvPr id="4" name="Rectangle 4"/>
          <p:cNvSpPr>
            <a:spLocks noChangeArrowheads="1"/>
          </p:cNvSpPr>
          <p:nvPr/>
        </p:nvSpPr>
        <p:spPr bwMode="auto">
          <a:xfrm>
            <a:off x="1692275" y="1125538"/>
            <a:ext cx="1800225" cy="647700"/>
          </a:xfrm>
          <a:prstGeom prst="rect">
            <a:avLst/>
          </a:prstGeom>
          <a:solidFill>
            <a:srgbClr val="D5EAFF">
              <a:alpha val="89018"/>
            </a:srgbClr>
          </a:solidFill>
          <a:ln w="9525">
            <a:solidFill>
              <a:schemeClr val="tx1"/>
            </a:solidFill>
            <a:prstDash val="sysDash"/>
            <a:miter lim="800000"/>
            <a:headEnd/>
            <a:tailEnd/>
          </a:ln>
        </p:spPr>
        <p:txBody>
          <a:bodyPr wrap="none" anchor="ctr"/>
          <a:lstStyle/>
          <a:p>
            <a:pPr algn="ctr"/>
            <a:r>
              <a:rPr lang="is-IS" sz="1400" b="1">
                <a:latin typeface="Calibri" pitchFamily="34" charset="0"/>
              </a:rPr>
              <a:t>Welfare </a:t>
            </a:r>
          </a:p>
          <a:p>
            <a:pPr algn="ctr"/>
            <a:r>
              <a:rPr lang="is-IS" sz="1400" b="1">
                <a:latin typeface="Calibri" pitchFamily="34" charset="0"/>
              </a:rPr>
              <a:t>committee</a:t>
            </a:r>
            <a:endParaRPr lang="en-US" sz="1400" b="1">
              <a:latin typeface="Calibri" pitchFamily="34" charset="0"/>
            </a:endParaRPr>
          </a:p>
        </p:txBody>
      </p:sp>
      <p:sp>
        <p:nvSpPr>
          <p:cNvPr id="5130" name="Rectangle 10"/>
          <p:cNvSpPr>
            <a:spLocks noChangeArrowheads="1"/>
          </p:cNvSpPr>
          <p:nvPr/>
        </p:nvSpPr>
        <p:spPr bwMode="auto">
          <a:xfrm>
            <a:off x="827088" y="3284538"/>
            <a:ext cx="1944687" cy="528637"/>
          </a:xfrm>
          <a:prstGeom prst="rect">
            <a:avLst/>
          </a:prstGeom>
          <a:solidFill>
            <a:srgbClr val="003366">
              <a:alpha val="92155"/>
            </a:srgb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1200" b="1">
                <a:solidFill>
                  <a:schemeClr val="bg1"/>
                </a:solidFill>
                <a:latin typeface="Calibri" pitchFamily="34" charset="0"/>
              </a:rPr>
              <a:t>Welfare Issues</a:t>
            </a:r>
          </a:p>
          <a:p>
            <a:pPr algn="ctr"/>
            <a:endParaRPr lang="en-GB" sz="1000" i="1">
              <a:solidFill>
                <a:schemeClr val="bg1"/>
              </a:solidFill>
              <a:latin typeface="Calibri" pitchFamily="34" charset="0"/>
            </a:endParaRPr>
          </a:p>
        </p:txBody>
      </p:sp>
      <p:sp>
        <p:nvSpPr>
          <p:cNvPr id="9225" name="Line 12"/>
          <p:cNvSpPr>
            <a:spLocks noChangeShapeType="1"/>
          </p:cNvSpPr>
          <p:nvPr/>
        </p:nvSpPr>
        <p:spPr bwMode="auto">
          <a:xfrm flipH="1">
            <a:off x="3255963" y="2852738"/>
            <a:ext cx="2036762"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26" name="Line 13"/>
          <p:cNvSpPr>
            <a:spLocks noChangeShapeType="1"/>
          </p:cNvSpPr>
          <p:nvPr/>
        </p:nvSpPr>
        <p:spPr bwMode="auto">
          <a:xfrm>
            <a:off x="504825" y="2854325"/>
            <a:ext cx="34925" cy="2951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27" name="Line 14"/>
          <p:cNvSpPr>
            <a:spLocks noChangeShapeType="1"/>
          </p:cNvSpPr>
          <p:nvPr/>
        </p:nvSpPr>
        <p:spPr bwMode="auto">
          <a:xfrm flipV="1">
            <a:off x="539750" y="35734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28" name="Line 15"/>
          <p:cNvSpPr>
            <a:spLocks noChangeShapeType="1"/>
          </p:cNvSpPr>
          <p:nvPr/>
        </p:nvSpPr>
        <p:spPr bwMode="auto">
          <a:xfrm flipH="1">
            <a:off x="504825" y="2854325"/>
            <a:ext cx="2773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5136" name="Rectangle 16"/>
          <p:cNvSpPr>
            <a:spLocks noChangeArrowheads="1"/>
          </p:cNvSpPr>
          <p:nvPr/>
        </p:nvSpPr>
        <p:spPr bwMode="auto">
          <a:xfrm>
            <a:off x="827088" y="4005263"/>
            <a:ext cx="1944687" cy="533400"/>
          </a:xfrm>
          <a:prstGeom prst="rect">
            <a:avLst/>
          </a:prstGeom>
          <a:solidFill>
            <a:srgbClr val="003366">
              <a:alpha val="92155"/>
            </a:srgb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1200" b="1">
                <a:solidFill>
                  <a:schemeClr val="bg1"/>
                </a:solidFill>
                <a:latin typeface="Calibri" pitchFamily="34" charset="0"/>
              </a:rPr>
              <a:t>Research and </a:t>
            </a:r>
          </a:p>
          <a:p>
            <a:pPr algn="ctr"/>
            <a:r>
              <a:rPr lang="is-IS" sz="1200" b="1">
                <a:solidFill>
                  <a:schemeClr val="bg1"/>
                </a:solidFill>
                <a:latin typeface="Calibri" pitchFamily="34" charset="0"/>
              </a:rPr>
              <a:t>Service Evaluation</a:t>
            </a:r>
          </a:p>
        </p:txBody>
      </p:sp>
      <p:sp>
        <p:nvSpPr>
          <p:cNvPr id="5139" name="Rectangle 19"/>
          <p:cNvSpPr>
            <a:spLocks noChangeArrowheads="1"/>
          </p:cNvSpPr>
          <p:nvPr/>
        </p:nvSpPr>
        <p:spPr bwMode="auto">
          <a:xfrm>
            <a:off x="827088" y="5516563"/>
            <a:ext cx="1944687" cy="576262"/>
          </a:xfrm>
          <a:prstGeom prst="rect">
            <a:avLst/>
          </a:prstGeom>
          <a:solidFill>
            <a:srgbClr val="003366">
              <a:alpha val="92155"/>
            </a:srgb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1200" b="1">
                <a:solidFill>
                  <a:schemeClr val="bg1"/>
                </a:solidFill>
                <a:latin typeface="Calibri" pitchFamily="34" charset="0"/>
              </a:rPr>
              <a:t>Human Resources</a:t>
            </a:r>
          </a:p>
        </p:txBody>
      </p:sp>
      <p:sp>
        <p:nvSpPr>
          <p:cNvPr id="9231" name="Line 32"/>
          <p:cNvSpPr>
            <a:spLocks noChangeShapeType="1"/>
          </p:cNvSpPr>
          <p:nvPr/>
        </p:nvSpPr>
        <p:spPr bwMode="auto">
          <a:xfrm>
            <a:off x="4427538" y="98107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32" name="Line 33"/>
          <p:cNvSpPr>
            <a:spLocks noChangeShapeType="1"/>
          </p:cNvSpPr>
          <p:nvPr/>
        </p:nvSpPr>
        <p:spPr bwMode="auto">
          <a:xfrm>
            <a:off x="4427538" y="1989138"/>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5154" name="Rectangle 34"/>
          <p:cNvSpPr>
            <a:spLocks noChangeArrowheads="1"/>
          </p:cNvSpPr>
          <p:nvPr/>
        </p:nvSpPr>
        <p:spPr bwMode="auto">
          <a:xfrm>
            <a:off x="3276600" y="404813"/>
            <a:ext cx="2305050" cy="620712"/>
          </a:xfrm>
          <a:prstGeom prst="rect">
            <a:avLst/>
          </a:prstGeom>
          <a:solidFill>
            <a:srgbClr val="003366">
              <a:alpha val="92155"/>
            </a:srgb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1400" b="1">
                <a:solidFill>
                  <a:schemeClr val="bg1"/>
                </a:solidFill>
                <a:latin typeface="Calibri" pitchFamily="34" charset="0"/>
                <a:cs typeface="Arial" charset="0"/>
              </a:rPr>
              <a:t>Mayor of Reykjavik</a:t>
            </a:r>
            <a:endParaRPr lang="en-GB" sz="1400" b="1">
              <a:solidFill>
                <a:schemeClr val="bg1"/>
              </a:solidFill>
              <a:latin typeface="Calibri" pitchFamily="34" charset="0"/>
              <a:cs typeface="Arial" charset="0"/>
            </a:endParaRPr>
          </a:p>
        </p:txBody>
      </p:sp>
      <p:sp>
        <p:nvSpPr>
          <p:cNvPr id="5155" name="Rectangle 35">
            <a:hlinkClick r:id="rId3" action="ppaction://hlinksldjump"/>
          </p:cNvPr>
          <p:cNvSpPr>
            <a:spLocks noChangeArrowheads="1"/>
          </p:cNvSpPr>
          <p:nvPr/>
        </p:nvSpPr>
        <p:spPr bwMode="auto">
          <a:xfrm>
            <a:off x="3276600" y="1341438"/>
            <a:ext cx="2305050" cy="647700"/>
          </a:xfrm>
          <a:prstGeom prst="rect">
            <a:avLst/>
          </a:prstGeom>
          <a:solidFill>
            <a:srgbClr val="003366">
              <a:alpha val="92155"/>
            </a:srgbClr>
          </a:solidFill>
          <a:ln w="9525">
            <a:miter lim="800000"/>
            <a:headEnd/>
            <a:tailEnd/>
          </a:ln>
          <a:scene3d>
            <a:camera prst="legacyObliqueTopRight"/>
            <a:lightRig rig="legacyFlat3" dir="b"/>
          </a:scene3d>
          <a:sp3d extrusionH="100000" prstMaterial="legacyMatte">
            <a:bevelT w="13500" h="13500" prst="angle"/>
            <a:bevelB w="13500" h="13500" prst="angle"/>
            <a:extrusionClr>
              <a:srgbClr val="003366"/>
            </a:extrusionClr>
          </a:sp3d>
        </p:spPr>
        <p:txBody>
          <a:bodyPr wrap="none" anchor="ctr">
            <a:flatTx/>
          </a:bodyPr>
          <a:lstStyle/>
          <a:p>
            <a:pPr algn="ctr"/>
            <a:r>
              <a:rPr lang="is-IS" sz="1400" b="1">
                <a:solidFill>
                  <a:schemeClr val="bg1"/>
                </a:solidFill>
                <a:latin typeface="Calibri" pitchFamily="34" charset="0"/>
                <a:cs typeface="Arial" charset="0"/>
              </a:rPr>
              <a:t>Department of Welfare</a:t>
            </a:r>
          </a:p>
          <a:p>
            <a:pPr algn="ctr"/>
            <a:r>
              <a:rPr lang="is-IS" sz="1200" i="1">
                <a:solidFill>
                  <a:schemeClr val="bg1"/>
                </a:solidFill>
                <a:latin typeface="Calibri" pitchFamily="34" charset="0"/>
                <a:cs typeface="Arial" charset="0"/>
              </a:rPr>
              <a:t>Stella K. Víðisdóttir</a:t>
            </a:r>
          </a:p>
        </p:txBody>
      </p:sp>
      <p:sp>
        <p:nvSpPr>
          <p:cNvPr id="5163" name="Rectangle 43"/>
          <p:cNvSpPr>
            <a:spLocks noChangeArrowheads="1"/>
          </p:cNvSpPr>
          <p:nvPr/>
        </p:nvSpPr>
        <p:spPr bwMode="auto">
          <a:xfrm>
            <a:off x="1619250" y="2060575"/>
            <a:ext cx="1944688" cy="720725"/>
          </a:xfrm>
          <a:prstGeom prst="rect">
            <a:avLst/>
          </a:prstGeom>
          <a:solidFill>
            <a:srgbClr val="003366">
              <a:alpha val="92155"/>
            </a:srgb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1200" b="1">
                <a:solidFill>
                  <a:schemeClr val="bg1"/>
                </a:solidFill>
                <a:latin typeface="Calibri" pitchFamily="34" charset="0"/>
              </a:rPr>
              <a:t>Director´s Office</a:t>
            </a:r>
          </a:p>
          <a:p>
            <a:pPr algn="ctr"/>
            <a:endParaRPr lang="en-GB" sz="1000" i="1">
              <a:solidFill>
                <a:schemeClr val="bg1"/>
              </a:solidFill>
              <a:latin typeface="Calibri" pitchFamily="34" charset="0"/>
            </a:endParaRPr>
          </a:p>
        </p:txBody>
      </p:sp>
      <p:sp>
        <p:nvSpPr>
          <p:cNvPr id="5164" name="Rectangle 44"/>
          <p:cNvSpPr>
            <a:spLocks noChangeArrowheads="1"/>
          </p:cNvSpPr>
          <p:nvPr/>
        </p:nvSpPr>
        <p:spPr bwMode="auto">
          <a:xfrm>
            <a:off x="827088" y="4724400"/>
            <a:ext cx="1944687" cy="576263"/>
          </a:xfrm>
          <a:prstGeom prst="rect">
            <a:avLst/>
          </a:prstGeom>
          <a:solidFill>
            <a:srgbClr val="003366">
              <a:alpha val="92155"/>
            </a:srgb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003366"/>
            </a:extrusionClr>
          </a:sp3d>
        </p:spPr>
        <p:txBody>
          <a:bodyPr wrap="none" anchor="ctr">
            <a:flatTx/>
          </a:bodyPr>
          <a:lstStyle/>
          <a:p>
            <a:pPr algn="ctr"/>
            <a:r>
              <a:rPr lang="is-IS" sz="1200" b="1">
                <a:solidFill>
                  <a:schemeClr val="bg1"/>
                </a:solidFill>
                <a:latin typeface="Calibri" pitchFamily="34" charset="0"/>
              </a:rPr>
              <a:t>Finance and Operations</a:t>
            </a:r>
          </a:p>
        </p:txBody>
      </p:sp>
      <p:sp>
        <p:nvSpPr>
          <p:cNvPr id="9237" name="Line 50"/>
          <p:cNvSpPr>
            <a:spLocks noChangeShapeType="1"/>
          </p:cNvSpPr>
          <p:nvPr/>
        </p:nvSpPr>
        <p:spPr bwMode="auto">
          <a:xfrm flipV="1">
            <a:off x="539750" y="4292600"/>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38" name="Line 51"/>
          <p:cNvSpPr>
            <a:spLocks noChangeShapeType="1"/>
          </p:cNvSpPr>
          <p:nvPr/>
        </p:nvSpPr>
        <p:spPr bwMode="auto">
          <a:xfrm flipV="1">
            <a:off x="539750" y="50847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39" name="Line 52"/>
          <p:cNvSpPr>
            <a:spLocks noChangeShapeType="1"/>
          </p:cNvSpPr>
          <p:nvPr/>
        </p:nvSpPr>
        <p:spPr bwMode="auto">
          <a:xfrm flipV="1">
            <a:off x="539750" y="5805488"/>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40" name="Line 56"/>
          <p:cNvSpPr>
            <a:spLocks noChangeShapeType="1"/>
          </p:cNvSpPr>
          <p:nvPr/>
        </p:nvSpPr>
        <p:spPr bwMode="auto">
          <a:xfrm flipV="1">
            <a:off x="971550" y="40052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41" name="Line 65"/>
          <p:cNvSpPr>
            <a:spLocks noChangeShapeType="1"/>
          </p:cNvSpPr>
          <p:nvPr/>
        </p:nvSpPr>
        <p:spPr bwMode="auto">
          <a:xfrm>
            <a:off x="5292725" y="285273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9242" name="Line 72"/>
          <p:cNvSpPr>
            <a:spLocks noChangeShapeType="1"/>
          </p:cNvSpPr>
          <p:nvPr/>
        </p:nvSpPr>
        <p:spPr bwMode="auto">
          <a:xfrm>
            <a:off x="3563938" y="2420938"/>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5193" name="Rectangle 73"/>
          <p:cNvSpPr>
            <a:spLocks noChangeArrowheads="1"/>
          </p:cNvSpPr>
          <p:nvPr/>
        </p:nvSpPr>
        <p:spPr bwMode="auto">
          <a:xfrm>
            <a:off x="3779838" y="3141663"/>
            <a:ext cx="2735262" cy="3167062"/>
          </a:xfrm>
          <a:prstGeom prst="rect">
            <a:avLst/>
          </a:prstGeom>
          <a:solidFill>
            <a:srgbClr val="CCF3F2">
              <a:alpha val="70979"/>
            </a:srgbClr>
          </a:solidFill>
          <a:ln w="9525">
            <a:miter lim="800000"/>
            <a:headEnd/>
            <a:tailEnd/>
          </a:ln>
          <a:scene3d>
            <a:camera prst="legacyObliqueTopRight"/>
            <a:lightRig rig="legacyFlat3" dir="b"/>
          </a:scene3d>
          <a:sp3d extrusionH="74600" prstMaterial="legacyMatte">
            <a:bevelT w="13500" h="13500" prst="angle"/>
            <a:bevelB w="13500" h="13500" prst="angle"/>
            <a:extrusionClr>
              <a:srgbClr val="CCF3F2"/>
            </a:extrusionClr>
          </a:sp3d>
        </p:spPr>
        <p:txBody>
          <a:bodyPr wrap="none" anchor="ctr">
            <a:flatTx/>
          </a:bodyPr>
          <a:lstStyle/>
          <a:p>
            <a:pPr algn="ctr"/>
            <a:r>
              <a:rPr lang="is-IS" sz="1000" b="1">
                <a:latin typeface="Calibri" pitchFamily="34" charset="0"/>
              </a:rPr>
              <a:t>Service centers: </a:t>
            </a:r>
          </a:p>
          <a:p>
            <a:pPr algn="ctr"/>
            <a:endParaRPr lang="is-IS" sz="1000" b="1">
              <a:latin typeface="Calibri" pitchFamily="34" charset="0"/>
            </a:endParaRPr>
          </a:p>
          <a:p>
            <a:pPr algn="ctr"/>
            <a:r>
              <a:rPr lang="is-IS" sz="1000" b="1">
                <a:latin typeface="Calibri" pitchFamily="34" charset="0"/>
              </a:rPr>
              <a:t>Miðborg og Hlíðar</a:t>
            </a:r>
          </a:p>
          <a:p>
            <a:pPr algn="ctr"/>
            <a:endParaRPr lang="is-IS" sz="800" i="1">
              <a:latin typeface="Calibri" pitchFamily="34" charset="0"/>
            </a:endParaRPr>
          </a:p>
          <a:p>
            <a:pPr algn="ctr"/>
            <a:r>
              <a:rPr lang="is-IS" sz="1000" b="1">
                <a:latin typeface="Calibri" pitchFamily="34" charset="0"/>
              </a:rPr>
              <a:t>Vesturbær</a:t>
            </a:r>
          </a:p>
          <a:p>
            <a:pPr algn="ctr"/>
            <a:endParaRPr lang="is-IS" sz="1000" b="1">
              <a:latin typeface="Calibri" pitchFamily="34" charset="0"/>
            </a:endParaRPr>
          </a:p>
          <a:p>
            <a:pPr algn="ctr"/>
            <a:r>
              <a:rPr lang="is-IS" sz="1000" b="1">
                <a:latin typeface="Calibri" pitchFamily="34" charset="0"/>
              </a:rPr>
              <a:t>Laugardalur og </a:t>
            </a:r>
          </a:p>
          <a:p>
            <a:pPr algn="ctr"/>
            <a:r>
              <a:rPr lang="is-IS" sz="1000" b="1">
                <a:latin typeface="Calibri" pitchFamily="34" charset="0"/>
              </a:rPr>
              <a:t>Háaleiti</a:t>
            </a:r>
          </a:p>
          <a:p>
            <a:pPr algn="ctr"/>
            <a:endParaRPr lang="is-IS" sz="1000" b="1">
              <a:latin typeface="Calibri" pitchFamily="34" charset="0"/>
            </a:endParaRPr>
          </a:p>
          <a:p>
            <a:pPr algn="ctr"/>
            <a:r>
              <a:rPr lang="is-IS" sz="1000" b="1">
                <a:latin typeface="Calibri" pitchFamily="34" charset="0"/>
              </a:rPr>
              <a:t>Breiðholt </a:t>
            </a:r>
          </a:p>
          <a:p>
            <a:pPr algn="ctr"/>
            <a:endParaRPr lang="is-IS" sz="800" i="1">
              <a:latin typeface="Calibri" pitchFamily="34" charset="0"/>
            </a:endParaRPr>
          </a:p>
          <a:p>
            <a:pPr algn="ctr"/>
            <a:r>
              <a:rPr lang="is-IS" sz="1000" b="1" i="1">
                <a:latin typeface="Calibri" pitchFamily="34" charset="0"/>
              </a:rPr>
              <a:t>Árbær og Grafarholt</a:t>
            </a:r>
          </a:p>
          <a:p>
            <a:pPr algn="ctr"/>
            <a:endParaRPr lang="is-IS" sz="1000" b="1">
              <a:latin typeface="Calibri" pitchFamily="34" charset="0"/>
            </a:endParaRPr>
          </a:p>
          <a:p>
            <a:pPr algn="ctr"/>
            <a:r>
              <a:rPr lang="is-IS" sz="1000" b="1">
                <a:latin typeface="Calibri" pitchFamily="34" charset="0"/>
              </a:rPr>
              <a:t>Grafarvogur og </a:t>
            </a:r>
          </a:p>
          <a:p>
            <a:pPr algn="ctr"/>
            <a:r>
              <a:rPr lang="is-IS" sz="1000" b="1">
                <a:latin typeface="Calibri" pitchFamily="34" charset="0"/>
              </a:rPr>
              <a:t>Kjalarnes</a:t>
            </a:r>
          </a:p>
          <a:p>
            <a:pPr algn="ctr"/>
            <a:endParaRPr lang="is-IS" sz="800" i="1">
              <a:latin typeface="Calibri" pitchFamily="34" charset="0"/>
            </a:endParaRPr>
          </a:p>
          <a:p>
            <a:pPr algn="ctr"/>
            <a:endParaRPr lang="is-IS" sz="800" i="1">
              <a:latin typeface="Calibri" pitchFamily="34" charset="0"/>
            </a:endParaRPr>
          </a:p>
          <a:p>
            <a:pPr algn="ctr"/>
            <a:r>
              <a:rPr lang="is-IS" sz="1000" b="1" i="1">
                <a:latin typeface="Calibri" pitchFamily="34" charset="0"/>
              </a:rPr>
              <a:t>Child Protective Services</a:t>
            </a:r>
          </a:p>
          <a:p>
            <a:pPr algn="ctr"/>
            <a:endParaRPr lang="is-IS" sz="800" i="1">
              <a:latin typeface="Calibri" pitchFamily="34" charset="0"/>
            </a:endParaRPr>
          </a:p>
          <a:p>
            <a:pPr algn="ctr"/>
            <a:endParaRPr lang="is-IS" sz="800" i="1">
              <a:latin typeface="Calibri" pitchFamily="34" charset="0"/>
            </a:endParaRPr>
          </a:p>
          <a:p>
            <a:pPr algn="ctr"/>
            <a:r>
              <a:rPr lang="is-IS" sz="1000" b="1" i="1">
                <a:solidFill>
                  <a:srgbClr val="D41212"/>
                </a:solidFill>
                <a:latin typeface="Calibri" pitchFamily="34" charset="0"/>
              </a:rPr>
              <a:t>Reykjavik Home Care</a:t>
            </a:r>
          </a:p>
        </p:txBody>
      </p:sp>
      <p:sp>
        <p:nvSpPr>
          <p:cNvPr id="66" name="Rounded Rectangular Callout 65"/>
          <p:cNvSpPr/>
          <p:nvPr/>
        </p:nvSpPr>
        <p:spPr>
          <a:xfrm>
            <a:off x="6858016" y="1643050"/>
            <a:ext cx="2143140" cy="1428760"/>
          </a:xfrm>
          <a:prstGeom prst="wedgeRoundRectCallout">
            <a:avLst>
              <a:gd name="adj1" fmla="val -103766"/>
              <a:gd name="adj2" fmla="val 88683"/>
              <a:gd name="adj3" fmla="val 16667"/>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is-IS" sz="1000" b="1">
                <a:solidFill>
                  <a:srgbClr val="D41212"/>
                </a:solidFill>
              </a:rPr>
              <a:t>Vesturgata 7</a:t>
            </a:r>
          </a:p>
          <a:p>
            <a:pPr fontAlgn="auto">
              <a:spcBef>
                <a:spcPts val="0"/>
              </a:spcBef>
              <a:spcAft>
                <a:spcPts val="0"/>
              </a:spcAft>
              <a:defRPr/>
            </a:pPr>
            <a:r>
              <a:rPr lang="is-IS" sz="1000" b="1">
                <a:solidFill>
                  <a:srgbClr val="D41212"/>
                </a:solidFill>
              </a:rPr>
              <a:t>Lindargata 59</a:t>
            </a:r>
          </a:p>
          <a:p>
            <a:pPr fontAlgn="auto">
              <a:spcBef>
                <a:spcPts val="0"/>
              </a:spcBef>
              <a:spcAft>
                <a:spcPts val="0"/>
              </a:spcAft>
              <a:defRPr/>
            </a:pPr>
            <a:r>
              <a:rPr lang="is-IS" sz="1000" b="1">
                <a:solidFill>
                  <a:srgbClr val="D41212"/>
                </a:solidFill>
              </a:rPr>
              <a:t>Langahlíð 3</a:t>
            </a:r>
          </a:p>
          <a:p>
            <a:pPr fontAlgn="auto">
              <a:spcBef>
                <a:spcPts val="0"/>
              </a:spcBef>
              <a:spcAft>
                <a:spcPts val="0"/>
              </a:spcAft>
              <a:defRPr/>
            </a:pPr>
            <a:r>
              <a:rPr lang="is-IS" sz="1000" b="1">
                <a:solidFill>
                  <a:srgbClr val="D41212"/>
                </a:solidFill>
              </a:rPr>
              <a:t>Bólstaðarhlíð 43</a:t>
            </a:r>
          </a:p>
          <a:p>
            <a:pPr fontAlgn="auto">
              <a:spcBef>
                <a:spcPts val="0"/>
              </a:spcBef>
              <a:spcAft>
                <a:spcPts val="0"/>
              </a:spcAft>
              <a:defRPr/>
            </a:pPr>
            <a:r>
              <a:rPr lang="is-IS" sz="1000" b="1">
                <a:solidFill>
                  <a:srgbClr val="002060"/>
                </a:solidFill>
              </a:rPr>
              <a:t>Unglingasmiðjan Stígur</a:t>
            </a:r>
          </a:p>
          <a:p>
            <a:pPr fontAlgn="auto">
              <a:spcBef>
                <a:spcPts val="0"/>
              </a:spcBef>
              <a:spcAft>
                <a:spcPts val="0"/>
              </a:spcAft>
              <a:defRPr/>
            </a:pPr>
            <a:r>
              <a:rPr lang="is-IS" sz="1000" b="1">
                <a:solidFill>
                  <a:srgbClr val="002060"/>
                </a:solidFill>
              </a:rPr>
              <a:t>Skúlagata 46</a:t>
            </a:r>
          </a:p>
          <a:p>
            <a:pPr fontAlgn="auto">
              <a:spcBef>
                <a:spcPts val="0"/>
              </a:spcBef>
              <a:spcAft>
                <a:spcPts val="0"/>
              </a:spcAft>
              <a:defRPr/>
            </a:pPr>
            <a:r>
              <a:rPr lang="is-IS" sz="1000" b="1">
                <a:solidFill>
                  <a:srgbClr val="002060"/>
                </a:solidFill>
              </a:rPr>
              <a:t>Miklabraut 18 og 20</a:t>
            </a:r>
          </a:p>
          <a:p>
            <a:pPr fontAlgn="auto">
              <a:spcBef>
                <a:spcPts val="0"/>
              </a:spcBef>
              <a:spcAft>
                <a:spcPts val="0"/>
              </a:spcAft>
              <a:defRPr/>
            </a:pPr>
            <a:r>
              <a:rPr lang="is-IS" sz="1000" b="1">
                <a:solidFill>
                  <a:srgbClr val="002060"/>
                </a:solidFill>
              </a:rPr>
              <a:t>Gistiskýlið Þingholtsstræti</a:t>
            </a:r>
          </a:p>
          <a:p>
            <a:pPr fontAlgn="auto">
              <a:spcBef>
                <a:spcPts val="0"/>
              </a:spcBef>
              <a:spcAft>
                <a:spcPts val="0"/>
              </a:spcAft>
              <a:defRPr/>
            </a:pPr>
            <a:r>
              <a:rPr lang="is-IS" sz="1000" b="1">
                <a:solidFill>
                  <a:srgbClr val="002060"/>
                </a:solidFill>
              </a:rPr>
              <a:t>Konukot</a:t>
            </a:r>
          </a:p>
        </p:txBody>
      </p:sp>
      <p:sp>
        <p:nvSpPr>
          <p:cNvPr id="67" name="Rounded Rectangular Callout 66"/>
          <p:cNvSpPr/>
          <p:nvPr/>
        </p:nvSpPr>
        <p:spPr>
          <a:xfrm>
            <a:off x="7000892" y="3143248"/>
            <a:ext cx="2000264" cy="928694"/>
          </a:xfrm>
          <a:prstGeom prst="wedgeRoundRectCallout">
            <a:avLst>
              <a:gd name="adj1" fmla="val -125398"/>
              <a:gd name="adj2" fmla="val 28654"/>
              <a:gd name="adj3" fmla="val 16667"/>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is-IS" sz="1000" b="1">
                <a:solidFill>
                  <a:srgbClr val="D41212"/>
                </a:solidFill>
              </a:rPr>
              <a:t>Aflagrandi 40</a:t>
            </a:r>
          </a:p>
          <a:p>
            <a:pPr fontAlgn="auto">
              <a:spcBef>
                <a:spcPts val="0"/>
              </a:spcBef>
              <a:spcAft>
                <a:spcPts val="0"/>
              </a:spcAft>
              <a:defRPr/>
            </a:pPr>
            <a:r>
              <a:rPr lang="is-IS" sz="1000" b="1">
                <a:solidFill>
                  <a:srgbClr val="D41212"/>
                </a:solidFill>
              </a:rPr>
              <a:t>Þorragata 3</a:t>
            </a:r>
          </a:p>
          <a:p>
            <a:pPr fontAlgn="auto">
              <a:spcBef>
                <a:spcPts val="0"/>
              </a:spcBef>
              <a:spcAft>
                <a:spcPts val="0"/>
              </a:spcAft>
              <a:defRPr/>
            </a:pPr>
            <a:r>
              <a:rPr lang="is-IS" sz="1000" b="1">
                <a:solidFill>
                  <a:srgbClr val="002060"/>
                </a:solidFill>
              </a:rPr>
              <a:t>Einarsnes</a:t>
            </a:r>
          </a:p>
          <a:p>
            <a:pPr fontAlgn="auto">
              <a:spcBef>
                <a:spcPts val="0"/>
              </a:spcBef>
              <a:spcAft>
                <a:spcPts val="0"/>
              </a:spcAft>
              <a:defRPr/>
            </a:pPr>
            <a:r>
              <a:rPr lang="is-IS" sz="1000" b="1">
                <a:solidFill>
                  <a:srgbClr val="002060"/>
                </a:solidFill>
              </a:rPr>
              <a:t>Fjölskylduheimilið Ásvalla-götu</a:t>
            </a:r>
          </a:p>
        </p:txBody>
      </p:sp>
      <p:sp>
        <p:nvSpPr>
          <p:cNvPr id="69" name="Rounded Rectangular Callout 68"/>
          <p:cNvSpPr/>
          <p:nvPr/>
        </p:nvSpPr>
        <p:spPr>
          <a:xfrm>
            <a:off x="6858016" y="4143380"/>
            <a:ext cx="2143140" cy="1428760"/>
          </a:xfrm>
          <a:prstGeom prst="wedgeRoundRectCallout">
            <a:avLst>
              <a:gd name="adj1" fmla="val -113988"/>
              <a:gd name="adj2" fmla="val -39316"/>
              <a:gd name="adj3" fmla="val 16667"/>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is-IS" sz="1000" b="1">
                <a:solidFill>
                  <a:srgbClr val="D41212"/>
                </a:solidFill>
              </a:rPr>
              <a:t>Dalbraut 18-20 og 21-27</a:t>
            </a:r>
          </a:p>
          <a:p>
            <a:pPr fontAlgn="auto">
              <a:spcBef>
                <a:spcPts val="0"/>
              </a:spcBef>
              <a:spcAft>
                <a:spcPts val="0"/>
              </a:spcAft>
              <a:defRPr/>
            </a:pPr>
            <a:r>
              <a:rPr lang="is-IS" sz="1000" b="1">
                <a:solidFill>
                  <a:srgbClr val="D41212"/>
                </a:solidFill>
              </a:rPr>
              <a:t>Furugerði 1</a:t>
            </a:r>
          </a:p>
          <a:p>
            <a:pPr fontAlgn="auto">
              <a:spcBef>
                <a:spcPts val="0"/>
              </a:spcBef>
              <a:spcAft>
                <a:spcPts val="0"/>
              </a:spcAft>
              <a:defRPr/>
            </a:pPr>
            <a:r>
              <a:rPr lang="is-IS" sz="1000" b="1">
                <a:solidFill>
                  <a:srgbClr val="D41212"/>
                </a:solidFill>
              </a:rPr>
              <a:t>Hvassaleiti 56-58</a:t>
            </a:r>
          </a:p>
          <a:p>
            <a:pPr fontAlgn="auto">
              <a:spcBef>
                <a:spcPts val="0"/>
              </a:spcBef>
              <a:spcAft>
                <a:spcPts val="0"/>
              </a:spcAft>
              <a:defRPr/>
            </a:pPr>
            <a:r>
              <a:rPr lang="is-IS" sz="1000" b="1">
                <a:solidFill>
                  <a:srgbClr val="D41212"/>
                </a:solidFill>
              </a:rPr>
              <a:t>Hæðargarður 31</a:t>
            </a:r>
          </a:p>
          <a:p>
            <a:pPr fontAlgn="auto">
              <a:spcBef>
                <a:spcPts val="0"/>
              </a:spcBef>
              <a:spcAft>
                <a:spcPts val="0"/>
              </a:spcAft>
              <a:defRPr/>
            </a:pPr>
            <a:r>
              <a:rPr lang="is-IS" sz="1000" b="1">
                <a:solidFill>
                  <a:srgbClr val="D41212"/>
                </a:solidFill>
              </a:rPr>
              <a:t>Norðurbrún 1</a:t>
            </a:r>
          </a:p>
          <a:p>
            <a:pPr fontAlgn="auto">
              <a:spcBef>
                <a:spcPts val="0"/>
              </a:spcBef>
              <a:spcAft>
                <a:spcPts val="0"/>
              </a:spcAft>
              <a:defRPr/>
            </a:pPr>
            <a:r>
              <a:rPr lang="is-IS" sz="1000" b="1">
                <a:solidFill>
                  <a:srgbClr val="D41212"/>
                </a:solidFill>
              </a:rPr>
              <a:t>Sléttuvegur 11</a:t>
            </a:r>
          </a:p>
          <a:p>
            <a:pPr fontAlgn="auto">
              <a:spcBef>
                <a:spcPts val="0"/>
              </a:spcBef>
              <a:spcAft>
                <a:spcPts val="0"/>
              </a:spcAft>
              <a:defRPr/>
            </a:pPr>
            <a:r>
              <a:rPr lang="is-IS" sz="1000" b="1">
                <a:solidFill>
                  <a:srgbClr val="002060"/>
                </a:solidFill>
              </a:rPr>
              <a:t>Fjölskylduheimilið Búðargerði</a:t>
            </a:r>
          </a:p>
          <a:p>
            <a:pPr fontAlgn="auto">
              <a:spcBef>
                <a:spcPts val="0"/>
              </a:spcBef>
              <a:spcAft>
                <a:spcPts val="0"/>
              </a:spcAft>
              <a:defRPr/>
            </a:pPr>
            <a:r>
              <a:rPr lang="is-IS" sz="1000" b="1">
                <a:solidFill>
                  <a:srgbClr val="002060"/>
                </a:solidFill>
              </a:rPr>
              <a:t>Álfaland, skammtímavistun</a:t>
            </a:r>
          </a:p>
          <a:p>
            <a:pPr fontAlgn="auto">
              <a:spcBef>
                <a:spcPts val="0"/>
              </a:spcBef>
              <a:spcAft>
                <a:spcPts val="0"/>
              </a:spcAft>
              <a:defRPr/>
            </a:pPr>
            <a:r>
              <a:rPr lang="is-IS" sz="1000" b="1">
                <a:solidFill>
                  <a:srgbClr val="002060"/>
                </a:solidFill>
              </a:rPr>
              <a:t>Gunnarsbraut 51, geðfatlaðir</a:t>
            </a:r>
          </a:p>
        </p:txBody>
      </p:sp>
      <p:sp>
        <p:nvSpPr>
          <p:cNvPr id="70" name="Rounded Rectangular Callout 69"/>
          <p:cNvSpPr/>
          <p:nvPr/>
        </p:nvSpPr>
        <p:spPr>
          <a:xfrm>
            <a:off x="6929454" y="5715016"/>
            <a:ext cx="2071702" cy="428628"/>
          </a:xfrm>
          <a:prstGeom prst="wedgeRoundRectCallout">
            <a:avLst>
              <a:gd name="adj1" fmla="val -102065"/>
              <a:gd name="adj2" fmla="val -29123"/>
              <a:gd name="adj3" fmla="val 16667"/>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is-IS" sz="1000" b="1" dirty="0">
                <a:solidFill>
                  <a:srgbClr val="002060"/>
                </a:solidFill>
              </a:rPr>
              <a:t>Vistheimili barna, Laugarásvegi</a:t>
            </a:r>
          </a:p>
        </p:txBody>
      </p:sp>
      <p:grpSp>
        <p:nvGrpSpPr>
          <p:cNvPr id="2" name="Rounded Rectangular Callout 71"/>
          <p:cNvGrpSpPr>
            <a:grpSpLocks/>
          </p:cNvGrpSpPr>
          <p:nvPr/>
        </p:nvGrpSpPr>
        <p:grpSpPr bwMode="auto">
          <a:xfrm>
            <a:off x="2843213" y="4149725"/>
            <a:ext cx="1968500" cy="969963"/>
            <a:chOff x="1805" y="2542"/>
            <a:chExt cx="1240" cy="611"/>
          </a:xfrm>
        </p:grpSpPr>
        <p:pic>
          <p:nvPicPr>
            <p:cNvPr id="9263" name="Rounded Rectangular Callout 7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5" y="2542"/>
              <a:ext cx="1240"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4" name="Text Box 42"/>
            <p:cNvSpPr txBox="1">
              <a:spLocks noChangeArrowheads="1"/>
            </p:cNvSpPr>
            <p:nvPr/>
          </p:nvSpPr>
          <p:spPr bwMode="auto">
            <a:xfrm>
              <a:off x="1871" y="2591"/>
              <a:ext cx="848"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s-IS" sz="1000" b="1">
                  <a:solidFill>
                    <a:srgbClr val="002060"/>
                  </a:solidFill>
                  <a:latin typeface="Akzidenz Grotesk" pitchFamily="80" charset="0"/>
                </a:rPr>
                <a:t>“Stuðningurinn heim”</a:t>
              </a:r>
            </a:p>
            <a:p>
              <a:pPr eaLnBrk="1" hangingPunct="1"/>
              <a:r>
                <a:rPr lang="is-IS" sz="1000" b="1">
                  <a:solidFill>
                    <a:srgbClr val="002060"/>
                  </a:solidFill>
                  <a:latin typeface="Akzidenz Grotesk" pitchFamily="80" charset="0"/>
                </a:rPr>
                <a:t>Unglingasm. Tröð</a:t>
              </a:r>
            </a:p>
            <a:p>
              <a:pPr eaLnBrk="1" hangingPunct="1"/>
              <a:r>
                <a:rPr lang="is-IS" sz="1000" b="1">
                  <a:solidFill>
                    <a:srgbClr val="D41212"/>
                  </a:solidFill>
                  <a:latin typeface="Akzidenz Grotesk" pitchFamily="80" charset="0"/>
                </a:rPr>
                <a:t>Árskógar 4</a:t>
              </a:r>
            </a:p>
            <a:p>
              <a:pPr algn="ctr" eaLnBrk="1" hangingPunct="1"/>
              <a:endParaRPr lang="is-IS" sz="1000" b="1">
                <a:solidFill>
                  <a:srgbClr val="D41212"/>
                </a:solidFill>
                <a:latin typeface="Akzidenz Grotesk" pitchFamily="80" charset="0"/>
              </a:endParaRPr>
            </a:p>
          </p:txBody>
        </p:sp>
      </p:grpSp>
      <p:sp>
        <p:nvSpPr>
          <p:cNvPr id="73" name="Rounded Rectangular Callout 72"/>
          <p:cNvSpPr/>
          <p:nvPr/>
        </p:nvSpPr>
        <p:spPr>
          <a:xfrm>
            <a:off x="4929190" y="2071678"/>
            <a:ext cx="1428760" cy="785818"/>
          </a:xfrm>
          <a:prstGeom prst="wedgeRoundRectCallout">
            <a:avLst>
              <a:gd name="adj1" fmla="val -74477"/>
              <a:gd name="adj2" fmla="val -63012"/>
              <a:gd name="adj3" fmla="val 16667"/>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is-IS" sz="1000" b="1">
                <a:solidFill>
                  <a:srgbClr val="002060"/>
                </a:solidFill>
              </a:rPr>
              <a:t>Njálsgata</a:t>
            </a:r>
          </a:p>
          <a:p>
            <a:pPr algn="ctr" fontAlgn="auto">
              <a:spcBef>
                <a:spcPts val="0"/>
              </a:spcBef>
              <a:spcAft>
                <a:spcPts val="0"/>
              </a:spcAft>
              <a:defRPr/>
            </a:pPr>
            <a:r>
              <a:rPr lang="is-IS" sz="1000" b="1">
                <a:solidFill>
                  <a:srgbClr val="D41212"/>
                </a:solidFill>
              </a:rPr>
              <a:t>Droplaugarstaðir</a:t>
            </a:r>
          </a:p>
          <a:p>
            <a:pPr algn="ctr" fontAlgn="auto">
              <a:spcBef>
                <a:spcPts val="0"/>
              </a:spcBef>
              <a:spcAft>
                <a:spcPts val="0"/>
              </a:spcAft>
              <a:defRPr/>
            </a:pPr>
            <a:r>
              <a:rPr lang="is-IS" sz="1000" b="1">
                <a:solidFill>
                  <a:srgbClr val="D41212"/>
                </a:solidFill>
              </a:rPr>
              <a:t>Framleiðslueldhús</a:t>
            </a:r>
          </a:p>
          <a:p>
            <a:pPr algn="ctr" fontAlgn="auto">
              <a:spcBef>
                <a:spcPts val="0"/>
              </a:spcBef>
              <a:spcAft>
                <a:spcPts val="0"/>
              </a:spcAft>
              <a:defRPr/>
            </a:pPr>
            <a:r>
              <a:rPr lang="is-IS" sz="1000" b="1">
                <a:solidFill>
                  <a:srgbClr val="D41212"/>
                </a:solidFill>
              </a:rPr>
              <a:t>Seljahlið</a:t>
            </a:r>
          </a:p>
          <a:p>
            <a:pPr algn="ctr" fontAlgn="auto">
              <a:spcBef>
                <a:spcPts val="0"/>
              </a:spcBef>
              <a:spcAft>
                <a:spcPts val="0"/>
              </a:spcAft>
              <a:defRPr/>
            </a:pPr>
            <a:r>
              <a:rPr lang="is-IS" sz="1000" b="1">
                <a:solidFill>
                  <a:srgbClr val="002060"/>
                </a:solidFill>
              </a:rPr>
              <a:t>Hraunberg 15</a:t>
            </a:r>
          </a:p>
        </p:txBody>
      </p:sp>
      <p:sp>
        <p:nvSpPr>
          <p:cNvPr id="37" name="Rounded Rectangular Callout 36"/>
          <p:cNvSpPr/>
          <p:nvPr/>
        </p:nvSpPr>
        <p:spPr>
          <a:xfrm>
            <a:off x="2928926" y="5286388"/>
            <a:ext cx="1428760" cy="642942"/>
          </a:xfrm>
          <a:prstGeom prst="wedgeRoundRectCallout">
            <a:avLst>
              <a:gd name="adj1" fmla="val 67522"/>
              <a:gd name="adj2" fmla="val -67203"/>
              <a:gd name="adj3" fmla="val 16667"/>
            </a:avLst>
          </a:prstGeom>
        </p:spPr>
        <p:style>
          <a:lnRef idx="0">
            <a:schemeClr val="accent3"/>
          </a:lnRef>
          <a:fillRef idx="3">
            <a:schemeClr val="accent3"/>
          </a:fillRef>
          <a:effectRef idx="3">
            <a:schemeClr val="accent3"/>
          </a:effectRef>
          <a:fontRef idx="minor">
            <a:schemeClr val="lt1"/>
          </a:fontRef>
        </p:style>
        <p:txBody>
          <a:bodyPr anchor="ctr"/>
          <a:lstStyle/>
          <a:p>
            <a:pPr fontAlgn="auto">
              <a:spcBef>
                <a:spcPts val="0"/>
              </a:spcBef>
              <a:spcAft>
                <a:spcPts val="0"/>
              </a:spcAft>
              <a:defRPr/>
            </a:pPr>
            <a:r>
              <a:rPr lang="is-IS" sz="1000" b="1">
                <a:solidFill>
                  <a:srgbClr val="D41212"/>
                </a:solidFill>
              </a:rPr>
              <a:t>Hraunbær 105 / </a:t>
            </a:r>
          </a:p>
          <a:p>
            <a:pPr fontAlgn="auto">
              <a:spcBef>
                <a:spcPts val="0"/>
              </a:spcBef>
              <a:spcAft>
                <a:spcPts val="0"/>
              </a:spcAft>
              <a:defRPr/>
            </a:pPr>
            <a:r>
              <a:rPr lang="is-IS" sz="1000" b="1">
                <a:solidFill>
                  <a:srgbClr val="D41212"/>
                </a:solidFill>
              </a:rPr>
              <a:t>Þórðarsveigur 1-5</a:t>
            </a:r>
          </a:p>
        </p:txBody>
      </p:sp>
      <p:sp>
        <p:nvSpPr>
          <p:cNvPr id="5" name="Dagsetningarstaðgengill 4"/>
          <p:cNvSpPr>
            <a:spLocks noGrp="1"/>
          </p:cNvSpPr>
          <p:nvPr>
            <p:ph type="dt" sz="half" idx="10"/>
          </p:nvPr>
        </p:nvSpPr>
        <p:spPr/>
        <p:txBody>
          <a:bodyPr/>
          <a:lstStyle/>
          <a:p>
            <a:r>
              <a:rPr lang="is-IS" smtClean="0"/>
              <a:t>10.9.2013</a:t>
            </a:r>
            <a:endParaRPr lang="is-IS"/>
          </a:p>
        </p:txBody>
      </p:sp>
      <p:sp>
        <p:nvSpPr>
          <p:cNvPr id="6" name="Skyggnunúmersstaðgengill 5"/>
          <p:cNvSpPr>
            <a:spLocks noGrp="1"/>
          </p:cNvSpPr>
          <p:nvPr>
            <p:ph type="sldNum" sz="quarter" idx="12"/>
          </p:nvPr>
        </p:nvSpPr>
        <p:spPr/>
        <p:txBody>
          <a:bodyPr/>
          <a:lstStyle/>
          <a:p>
            <a:fld id="{D05418F8-47C7-4A8C-87BE-5C4A69A30873}" type="slidenum">
              <a:rPr lang="is-IS" smtClean="0"/>
              <a:pPr/>
              <a:t>4</a:t>
            </a:fld>
            <a:endParaRPr lang="is-IS"/>
          </a:p>
        </p:txBody>
      </p:sp>
    </p:spTree>
    <p:extLst>
      <p:ext uri="{BB962C8B-B14F-4D97-AF65-F5344CB8AC3E}">
        <p14:creationId xmlns:p14="http://schemas.microsoft.com/office/powerpoint/2010/main" val="314939024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54"/>
                                        </p:tgtEl>
                                        <p:attrNameLst>
                                          <p:attrName>style.visibility</p:attrName>
                                        </p:attrNameLst>
                                      </p:cBhvr>
                                      <p:to>
                                        <p:strVal val="visible"/>
                                      </p:to>
                                    </p:set>
                                    <p:animEffect transition="in" filter="diamond(in)">
                                      <p:cBhvr>
                                        <p:cTn id="7" dur="2000"/>
                                        <p:tgtEl>
                                          <p:spTgt spid="5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55"/>
                                        </p:tgtEl>
                                        <p:attrNameLst>
                                          <p:attrName>style.visibility</p:attrName>
                                        </p:attrNameLst>
                                      </p:cBhvr>
                                      <p:to>
                                        <p:strVal val="visible"/>
                                      </p:to>
                                    </p:set>
                                    <p:animEffect transition="in" filter="diamond(in)">
                                      <p:cBhvr>
                                        <p:cTn id="12" dur="2000"/>
                                        <p:tgtEl>
                                          <p:spTgt spid="5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plus(in)">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plus(in)">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163"/>
                                        </p:tgtEl>
                                        <p:attrNameLst>
                                          <p:attrName>style.visibility</p:attrName>
                                        </p:attrNameLst>
                                      </p:cBhvr>
                                      <p:to>
                                        <p:strVal val="visible"/>
                                      </p:to>
                                    </p:set>
                                    <p:animEffect transition="in" filter="diamond(in)">
                                      <p:cBhvr>
                                        <p:cTn id="27" dur="2000"/>
                                        <p:tgtEl>
                                          <p:spTgt spid="51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130"/>
                                        </p:tgtEl>
                                        <p:attrNameLst>
                                          <p:attrName>style.visibility</p:attrName>
                                        </p:attrNameLst>
                                      </p:cBhvr>
                                      <p:to>
                                        <p:strVal val="visible"/>
                                      </p:to>
                                    </p:set>
                                    <p:animEffect transition="in" filter="diamond(in)">
                                      <p:cBhvr>
                                        <p:cTn id="32" dur="2000"/>
                                        <p:tgtEl>
                                          <p:spTgt spid="51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5136"/>
                                        </p:tgtEl>
                                        <p:attrNameLst>
                                          <p:attrName>style.visibility</p:attrName>
                                        </p:attrNameLst>
                                      </p:cBhvr>
                                      <p:to>
                                        <p:strVal val="visible"/>
                                      </p:to>
                                    </p:set>
                                    <p:animEffect transition="in" filter="diamond(in)">
                                      <p:cBhvr>
                                        <p:cTn id="37" dur="2000"/>
                                        <p:tgtEl>
                                          <p:spTgt spid="51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5164"/>
                                        </p:tgtEl>
                                        <p:attrNameLst>
                                          <p:attrName>style.visibility</p:attrName>
                                        </p:attrNameLst>
                                      </p:cBhvr>
                                      <p:to>
                                        <p:strVal val="visible"/>
                                      </p:to>
                                    </p:set>
                                    <p:animEffect transition="in" filter="diamond(in)">
                                      <p:cBhvr>
                                        <p:cTn id="42" dur="2000"/>
                                        <p:tgtEl>
                                          <p:spTgt spid="516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5139"/>
                                        </p:tgtEl>
                                        <p:attrNameLst>
                                          <p:attrName>style.visibility</p:attrName>
                                        </p:attrNameLst>
                                      </p:cBhvr>
                                      <p:to>
                                        <p:strVal val="visible"/>
                                      </p:to>
                                    </p:set>
                                    <p:animEffect transition="in" filter="diamond(in)">
                                      <p:cBhvr>
                                        <p:cTn id="47" dur="2000"/>
                                        <p:tgtEl>
                                          <p:spTgt spid="51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5193"/>
                                        </p:tgtEl>
                                        <p:attrNameLst>
                                          <p:attrName>style.visibility</p:attrName>
                                        </p:attrNameLst>
                                      </p:cBhvr>
                                      <p:to>
                                        <p:strVal val="visible"/>
                                      </p:to>
                                    </p:set>
                                    <p:animEffect transition="in" filter="diamond(in)">
                                      <p:cBhvr>
                                        <p:cTn id="52" dur="2000"/>
                                        <p:tgtEl>
                                          <p:spTgt spid="519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strips(downLeft)">
                                      <p:cBhvr>
                                        <p:cTn id="57" dur="500"/>
                                        <p:tgtEl>
                                          <p:spTgt spid="6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12"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strips(downLeft)">
                                      <p:cBhvr>
                                        <p:cTn id="62" dur="500"/>
                                        <p:tgtEl>
                                          <p:spTgt spid="6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nodeType="click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strips(downLeft)">
                                      <p:cBhvr>
                                        <p:cTn id="67" dur="500"/>
                                        <p:tgtEl>
                                          <p:spTgt spid="6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12" fill="hold" nodeType="click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strips(downLeft)">
                                      <p:cBhvr>
                                        <p:cTn id="72" dur="500"/>
                                        <p:tgtEl>
                                          <p:spTgt spid="7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8" presetClass="entr" presetSubtype="6"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strips(downRight)">
                                      <p:cBhvr>
                                        <p:cTn id="77" dur="500"/>
                                        <p:tgtEl>
                                          <p:spTgt spid="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8" presetClass="entr" presetSubtype="9" fill="hold" nodeType="click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strips(upLeft)">
                                      <p:cBhvr>
                                        <p:cTn id="82" dur="500"/>
                                        <p:tgtEl>
                                          <p:spTgt spid="7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8" presetClass="entr" presetSubtype="6" fill="hold"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strips(downRight)">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130" grpId="0" animBg="1"/>
      <p:bldP spid="5136" grpId="0" animBg="1"/>
      <p:bldP spid="5139" grpId="0" animBg="1"/>
      <p:bldP spid="5154" grpId="0" animBg="1"/>
      <p:bldP spid="5155" grpId="0" animBg="1"/>
      <p:bldP spid="5163" grpId="0" animBg="1"/>
      <p:bldP spid="5164" grpId="0" animBg="1"/>
      <p:bldP spid="519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13" y="806450"/>
            <a:ext cx="7419975" cy="524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gsetningarstaðgengill 11"/>
          <p:cNvSpPr>
            <a:spLocks noGrp="1"/>
          </p:cNvSpPr>
          <p:nvPr>
            <p:ph type="dt" sz="half" idx="10"/>
          </p:nvPr>
        </p:nvSpPr>
        <p:spPr/>
        <p:txBody>
          <a:bodyPr/>
          <a:lstStyle/>
          <a:p>
            <a:r>
              <a:rPr lang="is-IS" smtClean="0"/>
              <a:t>10.9.2013</a:t>
            </a:r>
            <a:endParaRPr lang="is-IS"/>
          </a:p>
        </p:txBody>
      </p:sp>
      <p:sp>
        <p:nvSpPr>
          <p:cNvPr id="13" name="Skyggnunúmersstaðgengill 12"/>
          <p:cNvSpPr>
            <a:spLocks noGrp="1"/>
          </p:cNvSpPr>
          <p:nvPr>
            <p:ph type="sldNum" sz="quarter" idx="12"/>
          </p:nvPr>
        </p:nvSpPr>
        <p:spPr/>
        <p:txBody>
          <a:bodyPr/>
          <a:lstStyle/>
          <a:p>
            <a:fld id="{D05418F8-47C7-4A8C-87BE-5C4A69A30873}" type="slidenum">
              <a:rPr lang="is-IS" smtClean="0"/>
              <a:pPr/>
              <a:t>5</a:t>
            </a:fld>
            <a:endParaRPr lang="is-IS"/>
          </a:p>
        </p:txBody>
      </p:sp>
    </p:spTree>
    <p:extLst>
      <p:ext uri="{BB962C8B-B14F-4D97-AF65-F5344CB8AC3E}">
        <p14:creationId xmlns:p14="http://schemas.microsoft.com/office/powerpoint/2010/main" val="416666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a:bodyPr>
          <a:lstStyle/>
          <a:p>
            <a:r>
              <a:rPr lang="nb-NO" sz="2000" dirty="0" smtClean="0">
                <a:latin typeface="Akzidenz Grotesk"/>
              </a:rPr>
              <a:t>Velferdsseksjonens ansvarsområder</a:t>
            </a:r>
            <a:endParaRPr lang="is-IS" sz="2000" dirty="0">
              <a:latin typeface="Akzidenz Grotesk"/>
            </a:endParaRPr>
          </a:p>
        </p:txBody>
      </p:sp>
      <p:sp>
        <p:nvSpPr>
          <p:cNvPr id="4" name="Textastaðgengill 3"/>
          <p:cNvSpPr>
            <a:spLocks noGrp="1"/>
          </p:cNvSpPr>
          <p:nvPr>
            <p:ph type="body" idx="2"/>
          </p:nvPr>
        </p:nvSpPr>
        <p:spPr/>
        <p:txBody>
          <a:bodyPr>
            <a:normAutofit/>
          </a:bodyPr>
          <a:lstStyle/>
          <a:p>
            <a:pPr marL="285750" indent="-285750">
              <a:buFont typeface="Arial" pitchFamily="34" charset="0"/>
              <a:buChar char="•"/>
            </a:pPr>
            <a:endParaRPr lang="nb-NO" sz="1800" dirty="0" smtClean="0"/>
          </a:p>
          <a:p>
            <a:pPr marL="285750" indent="-285750">
              <a:buFont typeface="Arial" pitchFamily="34" charset="0"/>
              <a:buChar char="•"/>
            </a:pPr>
            <a:r>
              <a:rPr lang="nb-NO" sz="1800" dirty="0" smtClean="0">
                <a:latin typeface="Akzidenz Grotesk"/>
              </a:rPr>
              <a:t>Velferdstjenester</a:t>
            </a:r>
          </a:p>
          <a:p>
            <a:pPr marL="285750" indent="-285750">
              <a:buFont typeface="Arial" pitchFamily="34" charset="0"/>
              <a:buChar char="•"/>
            </a:pPr>
            <a:r>
              <a:rPr lang="nb-NO" sz="1800" dirty="0" smtClean="0">
                <a:latin typeface="Akzidenz Grotesk"/>
              </a:rPr>
              <a:t>Barnevern</a:t>
            </a:r>
          </a:p>
          <a:p>
            <a:pPr marL="285750" indent="-285750">
              <a:buFont typeface="Arial" pitchFamily="34" charset="0"/>
              <a:buChar char="•"/>
            </a:pPr>
            <a:r>
              <a:rPr lang="nb-NO" sz="1800" dirty="0" smtClean="0">
                <a:latin typeface="Akzidenz Grotesk"/>
              </a:rPr>
              <a:t>Planlegging</a:t>
            </a:r>
          </a:p>
          <a:p>
            <a:pPr marL="285750" indent="-285750">
              <a:buFont typeface="Arial" pitchFamily="34" charset="0"/>
              <a:buChar char="•"/>
            </a:pPr>
            <a:r>
              <a:rPr lang="nb-NO" sz="1800" dirty="0" smtClean="0">
                <a:latin typeface="Akzidenz Grotesk"/>
              </a:rPr>
              <a:t>Koordination og integration</a:t>
            </a:r>
          </a:p>
          <a:p>
            <a:pPr marL="285750" indent="-285750">
              <a:buFont typeface="Arial" pitchFamily="34" charset="0"/>
              <a:buChar char="•"/>
            </a:pPr>
            <a:r>
              <a:rPr lang="nb-NO" sz="1800" dirty="0" smtClean="0">
                <a:latin typeface="Akzidenz Grotesk"/>
              </a:rPr>
              <a:t>Veiledning </a:t>
            </a:r>
          </a:p>
          <a:p>
            <a:pPr marL="285750" indent="-285750">
              <a:buFont typeface="Arial" pitchFamily="34" charset="0"/>
              <a:buChar char="•"/>
            </a:pPr>
            <a:r>
              <a:rPr lang="nb-NO" sz="1800" dirty="0" smtClean="0">
                <a:latin typeface="Akzidenz Grotesk"/>
              </a:rPr>
              <a:t>Evaluering</a:t>
            </a:r>
          </a:p>
          <a:p>
            <a:pPr marL="285750" indent="-285750">
              <a:buFont typeface="Arial" pitchFamily="34" charset="0"/>
              <a:buChar char="•"/>
            </a:pPr>
            <a:r>
              <a:rPr lang="nb-NO" sz="1800" dirty="0" smtClean="0">
                <a:latin typeface="Akzidenz Grotesk"/>
              </a:rPr>
              <a:t>Utvikling av nye prosedyrer</a:t>
            </a:r>
            <a:endParaRPr lang="is-IS" sz="1800" dirty="0">
              <a:latin typeface="Akzidenz Grotesk"/>
            </a:endParaRPr>
          </a:p>
        </p:txBody>
      </p:sp>
      <p:sp>
        <p:nvSpPr>
          <p:cNvPr id="5" name="Dagsetningarstaðgengill 4"/>
          <p:cNvSpPr>
            <a:spLocks noGrp="1"/>
          </p:cNvSpPr>
          <p:nvPr>
            <p:ph type="dt" sz="half" idx="10"/>
          </p:nvPr>
        </p:nvSpPr>
        <p:spPr/>
        <p:txBody>
          <a:bodyPr/>
          <a:lstStyle/>
          <a:p>
            <a:r>
              <a:rPr lang="is-IS" smtClean="0"/>
              <a:t>10.9.2013</a:t>
            </a:r>
            <a:endParaRPr lang="is-IS"/>
          </a:p>
        </p:txBody>
      </p:sp>
      <p:sp>
        <p:nvSpPr>
          <p:cNvPr id="6" name="Skyggnunúmersstaðgengill 5"/>
          <p:cNvSpPr>
            <a:spLocks noGrp="1"/>
          </p:cNvSpPr>
          <p:nvPr>
            <p:ph type="sldNum" sz="quarter" idx="12"/>
          </p:nvPr>
        </p:nvSpPr>
        <p:spPr/>
        <p:txBody>
          <a:bodyPr/>
          <a:lstStyle/>
          <a:p>
            <a:fld id="{D05418F8-47C7-4A8C-87BE-5C4A69A30873}" type="slidenum">
              <a:rPr lang="is-IS" smtClean="0"/>
              <a:pPr/>
              <a:t>6</a:t>
            </a:fld>
            <a:endParaRPr lang="is-IS"/>
          </a:p>
        </p:txBody>
      </p:sp>
      <p:sp>
        <p:nvSpPr>
          <p:cNvPr id="3" name="Plassholder for innhold 2"/>
          <p:cNvSpPr>
            <a:spLocks noGrp="1"/>
          </p:cNvSpPr>
          <p:nvPr>
            <p:ph sz="half" idx="1"/>
          </p:nvPr>
        </p:nvSpPr>
        <p:spPr/>
        <p:txBody>
          <a:bodyPr/>
          <a:lstStyle/>
          <a:p>
            <a:endParaRPr lang="nb-NO"/>
          </a:p>
        </p:txBody>
      </p:sp>
    </p:spTree>
    <p:extLst>
      <p:ext uri="{BB962C8B-B14F-4D97-AF65-F5344CB8AC3E}">
        <p14:creationId xmlns:p14="http://schemas.microsoft.com/office/powerpoint/2010/main" val="1656126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400" dirty="0" smtClean="0">
                <a:latin typeface="Akzidenz Grotesk"/>
              </a:rPr>
              <a:t>Velferdstyrets hovedsmålsetninger</a:t>
            </a:r>
            <a:br>
              <a:rPr lang="nb-NO" sz="2400" dirty="0" smtClean="0">
                <a:latin typeface="Akzidenz Grotesk"/>
              </a:rPr>
            </a:br>
            <a:r>
              <a:rPr lang="nb-NO" sz="2400" dirty="0" smtClean="0">
                <a:latin typeface="Akzidenz Grotesk"/>
              </a:rPr>
              <a:t>2013</a:t>
            </a:r>
            <a:endParaRPr lang="is-IS" sz="2400" dirty="0">
              <a:latin typeface="Akzidenz Grotesk"/>
            </a:endParaRPr>
          </a:p>
        </p:txBody>
      </p:sp>
      <p:sp>
        <p:nvSpPr>
          <p:cNvPr id="4" name="Text Placeholder 3"/>
          <p:cNvSpPr>
            <a:spLocks noGrp="1"/>
          </p:cNvSpPr>
          <p:nvPr>
            <p:ph type="body" idx="2"/>
          </p:nvPr>
        </p:nvSpPr>
        <p:spPr/>
        <p:txBody>
          <a:bodyPr>
            <a:normAutofit/>
          </a:bodyPr>
          <a:lstStyle/>
          <a:p>
            <a:pPr lvl="0" eaLnBrk="0" fontAlgn="base" hangingPunct="0">
              <a:lnSpc>
                <a:spcPct val="80000"/>
              </a:lnSpc>
              <a:spcAft>
                <a:spcPct val="0"/>
              </a:spcAft>
              <a:buFont typeface="Arial" pitchFamily="34" charset="0"/>
              <a:buChar char="•"/>
            </a:pPr>
            <a:r>
              <a:rPr lang="is-IS" sz="1800" kern="0" dirty="0" smtClean="0">
                <a:solidFill>
                  <a:srgbClr val="000000"/>
                </a:solidFill>
                <a:latin typeface="Akzidenz Grotesk"/>
              </a:rPr>
              <a:t>Utvikle tjenstester og tilbud for mennesker som trenger økonomisk sosialhjelp.</a:t>
            </a:r>
          </a:p>
          <a:p>
            <a:pPr lvl="0" eaLnBrk="0" fontAlgn="base" hangingPunct="0">
              <a:lnSpc>
                <a:spcPct val="80000"/>
              </a:lnSpc>
              <a:spcAft>
                <a:spcPct val="0"/>
              </a:spcAft>
              <a:buFont typeface="Arial" pitchFamily="34" charset="0"/>
              <a:buChar char="•"/>
            </a:pPr>
            <a:r>
              <a:rPr lang="is-IS" sz="1800" kern="0" dirty="0" smtClean="0">
                <a:solidFill>
                  <a:srgbClr val="000000"/>
                </a:solidFill>
                <a:latin typeface="Akzidenz Grotesk"/>
              </a:rPr>
              <a:t>Forebygge  langtidsproblemer</a:t>
            </a:r>
          </a:p>
          <a:p>
            <a:pPr lvl="0" eaLnBrk="0" fontAlgn="base" hangingPunct="0">
              <a:lnSpc>
                <a:spcPct val="80000"/>
              </a:lnSpc>
              <a:spcAft>
                <a:spcPct val="0"/>
              </a:spcAft>
              <a:buFont typeface="Arial" pitchFamily="34" charset="0"/>
              <a:buChar char="•"/>
            </a:pPr>
            <a:r>
              <a:rPr lang="is-IS" sz="1800" kern="0" dirty="0" smtClean="0">
                <a:solidFill>
                  <a:srgbClr val="000000"/>
                </a:solidFill>
                <a:latin typeface="Akzidenz Grotesk"/>
              </a:rPr>
              <a:t>Støtte til barn og ungdom</a:t>
            </a:r>
          </a:p>
          <a:p>
            <a:pPr lvl="0" eaLnBrk="0" fontAlgn="base" hangingPunct="0">
              <a:lnSpc>
                <a:spcPct val="80000"/>
              </a:lnSpc>
              <a:spcAft>
                <a:spcPct val="0"/>
              </a:spcAft>
              <a:buFont typeface="Arial" pitchFamily="34" charset="0"/>
              <a:buChar char="•"/>
            </a:pPr>
            <a:r>
              <a:rPr lang="is-IS" sz="1800" kern="0" dirty="0" smtClean="0">
                <a:solidFill>
                  <a:srgbClr val="000000"/>
                </a:solidFill>
                <a:latin typeface="Akzidenz Grotesk"/>
              </a:rPr>
              <a:t>Utvikle tjenester for funksjonshemmede m.h.t. Reykjaviks fremtidsvision</a:t>
            </a:r>
          </a:p>
          <a:p>
            <a:pPr lvl="0" eaLnBrk="0" fontAlgn="base" hangingPunct="0">
              <a:lnSpc>
                <a:spcPct val="80000"/>
              </a:lnSpc>
              <a:spcAft>
                <a:spcPct val="0"/>
              </a:spcAft>
              <a:buFont typeface="Arial" pitchFamily="34" charset="0"/>
              <a:buChar char="•"/>
            </a:pPr>
            <a:r>
              <a:rPr lang="is-IS" sz="1800" kern="0" dirty="0" smtClean="0">
                <a:solidFill>
                  <a:srgbClr val="000000"/>
                </a:solidFill>
                <a:latin typeface="Akzidenz Grotesk"/>
              </a:rPr>
              <a:t>Utvikle tjenester for eldre</a:t>
            </a:r>
          </a:p>
          <a:p>
            <a:pPr lvl="0" eaLnBrk="0" fontAlgn="base" hangingPunct="0">
              <a:lnSpc>
                <a:spcPct val="80000"/>
              </a:lnSpc>
              <a:spcAft>
                <a:spcPct val="0"/>
              </a:spcAft>
              <a:buFont typeface="Arial" pitchFamily="34" charset="0"/>
              <a:buChar char="•"/>
            </a:pPr>
            <a:r>
              <a:rPr lang="is-IS" sz="1800" kern="0" dirty="0" smtClean="0">
                <a:solidFill>
                  <a:srgbClr val="000000"/>
                </a:solidFill>
                <a:latin typeface="Akzidenz Grotesk"/>
              </a:rPr>
              <a:t>Utvikle tjenester for invandrere</a:t>
            </a:r>
          </a:p>
          <a:p>
            <a:pPr lvl="0" eaLnBrk="0" fontAlgn="base" hangingPunct="0">
              <a:lnSpc>
                <a:spcPct val="80000"/>
              </a:lnSpc>
              <a:spcAft>
                <a:spcPct val="0"/>
              </a:spcAft>
              <a:buFont typeface="Arial" pitchFamily="34" charset="0"/>
              <a:buChar char="•"/>
            </a:pPr>
            <a:r>
              <a:rPr lang="is-IS" sz="1800" kern="0" dirty="0" err="1" smtClean="0">
                <a:solidFill>
                  <a:srgbClr val="000000"/>
                </a:solidFill>
                <a:latin typeface="Akzidenz Grotesk"/>
              </a:rPr>
              <a:t>Fortsette</a:t>
            </a:r>
            <a:r>
              <a:rPr lang="is-IS" sz="1800" kern="0" dirty="0" smtClean="0">
                <a:solidFill>
                  <a:srgbClr val="000000"/>
                </a:solidFill>
                <a:latin typeface="Akzidenz Grotesk"/>
              </a:rPr>
              <a:t> </a:t>
            </a:r>
            <a:r>
              <a:rPr lang="is-IS" sz="1800" kern="0" dirty="0" err="1" smtClean="0">
                <a:solidFill>
                  <a:srgbClr val="000000"/>
                </a:solidFill>
                <a:latin typeface="Akzidenz Grotesk"/>
              </a:rPr>
              <a:t>utviklingen</a:t>
            </a:r>
            <a:r>
              <a:rPr lang="is-IS" sz="1800" kern="0" dirty="0">
                <a:solidFill>
                  <a:srgbClr val="000000"/>
                </a:solidFill>
                <a:latin typeface="Akzidenz Grotesk"/>
              </a:rPr>
              <a:t> </a:t>
            </a:r>
            <a:r>
              <a:rPr lang="is-IS" sz="1800" kern="0" dirty="0" err="1" smtClean="0">
                <a:solidFill>
                  <a:srgbClr val="000000"/>
                </a:solidFill>
                <a:latin typeface="Akzidenz Grotesk"/>
              </a:rPr>
              <a:t>ift</a:t>
            </a:r>
            <a:r>
              <a:rPr lang="is-IS" sz="1800" kern="0" dirty="0" smtClean="0">
                <a:solidFill>
                  <a:srgbClr val="000000"/>
                </a:solidFill>
                <a:latin typeface="Akzidenz Grotesk"/>
              </a:rPr>
              <a:t>. hjemløse</a:t>
            </a:r>
          </a:p>
          <a:p>
            <a:pPr lvl="0" eaLnBrk="0" fontAlgn="base" hangingPunct="0">
              <a:lnSpc>
                <a:spcPct val="80000"/>
              </a:lnSpc>
              <a:spcAft>
                <a:spcPct val="0"/>
              </a:spcAft>
              <a:buFont typeface="Arial" pitchFamily="34" charset="0"/>
              <a:buChar char="•"/>
            </a:pPr>
            <a:r>
              <a:rPr lang="is-IS" sz="1800" kern="0" dirty="0" err="1" smtClean="0">
                <a:solidFill>
                  <a:srgbClr val="000000"/>
                </a:solidFill>
                <a:latin typeface="Akzidenz Grotesk"/>
              </a:rPr>
              <a:t>Nye</a:t>
            </a:r>
            <a:r>
              <a:rPr lang="is-IS" sz="1800" kern="0" dirty="0" smtClean="0">
                <a:solidFill>
                  <a:srgbClr val="000000"/>
                </a:solidFill>
                <a:latin typeface="Akzidenz Grotesk"/>
              </a:rPr>
              <a:t> </a:t>
            </a:r>
            <a:r>
              <a:rPr lang="is-IS" sz="1800" kern="0" dirty="0" err="1" smtClean="0">
                <a:solidFill>
                  <a:srgbClr val="000000"/>
                </a:solidFill>
                <a:latin typeface="Akzidenz Grotesk"/>
              </a:rPr>
              <a:t>veier</a:t>
            </a:r>
            <a:r>
              <a:rPr lang="is-IS" sz="1800" kern="0" dirty="0">
                <a:solidFill>
                  <a:srgbClr val="000000"/>
                </a:solidFill>
                <a:latin typeface="Akzidenz Grotesk"/>
              </a:rPr>
              <a:t> </a:t>
            </a:r>
            <a:r>
              <a:rPr lang="is-IS" sz="1800" kern="0" dirty="0" err="1" smtClean="0">
                <a:solidFill>
                  <a:srgbClr val="000000"/>
                </a:solidFill>
                <a:latin typeface="Akzidenz Grotesk"/>
              </a:rPr>
              <a:t>effektivitet</a:t>
            </a:r>
            <a:r>
              <a:rPr lang="is-IS" sz="1800" kern="0" dirty="0" smtClean="0">
                <a:solidFill>
                  <a:srgbClr val="000000"/>
                </a:solidFill>
                <a:latin typeface="Akzidenz Grotesk"/>
              </a:rPr>
              <a:t> og  „efficiency“</a:t>
            </a:r>
          </a:p>
          <a:p>
            <a:pPr>
              <a:buFont typeface="Arial" pitchFamily="34" charset="0"/>
              <a:buChar char="•"/>
            </a:pPr>
            <a:endParaRPr lang="is-IS" sz="1800" dirty="0" smtClean="0">
              <a:latin typeface="Akzidenz Grotesk"/>
            </a:endParaRPr>
          </a:p>
          <a:p>
            <a:pPr>
              <a:buFont typeface="Arial" pitchFamily="34" charset="0"/>
              <a:buChar char="•"/>
            </a:pPr>
            <a:endParaRPr lang="is-IS" sz="1800" dirty="0">
              <a:latin typeface="Akzidenz Grotesk"/>
            </a:endParaRPr>
          </a:p>
        </p:txBody>
      </p:sp>
      <p:sp>
        <p:nvSpPr>
          <p:cNvPr id="5" name="Date Placeholder 4"/>
          <p:cNvSpPr>
            <a:spLocks noGrp="1"/>
          </p:cNvSpPr>
          <p:nvPr>
            <p:ph type="dt" sz="half" idx="10"/>
          </p:nvPr>
        </p:nvSpPr>
        <p:spPr/>
        <p:txBody>
          <a:bodyPr/>
          <a:lstStyle/>
          <a:p>
            <a:r>
              <a:rPr lang="is-IS" smtClean="0"/>
              <a:t>10.9.2013</a:t>
            </a:r>
            <a:endParaRPr lang="is-IS"/>
          </a:p>
        </p:txBody>
      </p:sp>
      <p:sp>
        <p:nvSpPr>
          <p:cNvPr id="6" name="Slide Number Placeholder 5"/>
          <p:cNvSpPr>
            <a:spLocks noGrp="1"/>
          </p:cNvSpPr>
          <p:nvPr>
            <p:ph type="sldNum" sz="quarter" idx="12"/>
          </p:nvPr>
        </p:nvSpPr>
        <p:spPr/>
        <p:txBody>
          <a:bodyPr/>
          <a:lstStyle/>
          <a:p>
            <a:fld id="{D05418F8-47C7-4A8C-87BE-5C4A69A30873}" type="slidenum">
              <a:rPr lang="is-IS" smtClean="0"/>
              <a:pPr/>
              <a:t>7</a:t>
            </a:fld>
            <a:endParaRPr lang="is-IS"/>
          </a:p>
        </p:txBody>
      </p:sp>
      <p:sp>
        <p:nvSpPr>
          <p:cNvPr id="3" name="Plassholder for innhold 2"/>
          <p:cNvSpPr>
            <a:spLocks noGrp="1"/>
          </p:cNvSpPr>
          <p:nvPr>
            <p:ph sz="half" idx="1"/>
          </p:nvPr>
        </p:nvSpPr>
        <p:spPr/>
        <p:txBody>
          <a:bodyPr/>
          <a:lstStyle/>
          <a:p>
            <a:endParaRPr lang="nb-NO"/>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p:cNvSpPr>
            <a:spLocks noGrp="1"/>
          </p:cNvSpPr>
          <p:nvPr>
            <p:ph type="title"/>
          </p:nvPr>
        </p:nvSpPr>
        <p:spPr/>
        <p:txBody>
          <a:bodyPr>
            <a:normAutofit/>
          </a:bodyPr>
          <a:lstStyle/>
          <a:p>
            <a:r>
              <a:rPr lang="is-IS" sz="2400" b="1" dirty="0" err="1" smtClean="0">
                <a:solidFill>
                  <a:srgbClr val="000000"/>
                </a:solidFill>
              </a:rPr>
              <a:t>Hovedtjenester</a:t>
            </a:r>
            <a:r>
              <a:rPr lang="is-IS" sz="2400" b="1" dirty="0" smtClean="0">
                <a:solidFill>
                  <a:srgbClr val="000000"/>
                </a:solidFill>
              </a:rPr>
              <a:t> i </a:t>
            </a:r>
            <a:r>
              <a:rPr lang="is-IS" sz="2400" b="1" dirty="0" err="1" smtClean="0">
                <a:solidFill>
                  <a:srgbClr val="000000"/>
                </a:solidFill>
              </a:rPr>
              <a:t>regi</a:t>
            </a:r>
            <a:r>
              <a:rPr lang="is-IS" sz="2400" b="1" dirty="0" smtClean="0">
                <a:solidFill>
                  <a:srgbClr val="000000"/>
                </a:solidFill>
              </a:rPr>
              <a:t> </a:t>
            </a:r>
            <a:r>
              <a:rPr lang="is-IS" sz="2400" b="1" dirty="0" err="1" smtClean="0">
                <a:solidFill>
                  <a:srgbClr val="000000"/>
                </a:solidFill>
              </a:rPr>
              <a:t>av</a:t>
            </a:r>
            <a:r>
              <a:rPr lang="is-IS" sz="2400" b="1" dirty="0" smtClean="0">
                <a:solidFill>
                  <a:srgbClr val="000000"/>
                </a:solidFill>
              </a:rPr>
              <a:t> </a:t>
            </a:r>
            <a:r>
              <a:rPr lang="is-IS" sz="2400" b="1" dirty="0" err="1" smtClean="0">
                <a:solidFill>
                  <a:srgbClr val="000000"/>
                </a:solidFill>
              </a:rPr>
              <a:t>velferdsseksjonen</a:t>
            </a:r>
            <a:endParaRPr lang="is-IS" sz="2400" b="1" dirty="0"/>
          </a:p>
        </p:txBody>
      </p:sp>
      <p:sp>
        <p:nvSpPr>
          <p:cNvPr id="3" name="Staðgengill efnis 2"/>
          <p:cNvSpPr>
            <a:spLocks noGrp="1"/>
          </p:cNvSpPr>
          <p:nvPr>
            <p:ph idx="1"/>
          </p:nvPr>
        </p:nvSpPr>
        <p:spPr/>
        <p:txBody>
          <a:bodyPr>
            <a:normAutofit/>
          </a:bodyPr>
          <a:lstStyle/>
          <a:p>
            <a:pPr lvl="0">
              <a:lnSpc>
                <a:spcPct val="80000"/>
              </a:lnSpc>
              <a:defRPr/>
            </a:pPr>
            <a:r>
              <a:rPr lang="en-GB" sz="1600" dirty="0" err="1" smtClean="0">
                <a:solidFill>
                  <a:srgbClr val="000000"/>
                </a:solidFill>
                <a:latin typeface="Akzidenz Grotesk"/>
              </a:rPr>
              <a:t>Sosial</a:t>
            </a:r>
            <a:r>
              <a:rPr lang="en-GB" sz="1600" dirty="0" smtClean="0">
                <a:solidFill>
                  <a:srgbClr val="000000"/>
                </a:solidFill>
                <a:latin typeface="Akzidenz Grotesk"/>
              </a:rPr>
              <a:t> </a:t>
            </a:r>
            <a:r>
              <a:rPr lang="en-GB" sz="1600" dirty="0" err="1" smtClean="0">
                <a:solidFill>
                  <a:srgbClr val="000000"/>
                </a:solidFill>
                <a:latin typeface="Akzidenz Grotesk"/>
              </a:rPr>
              <a:t>rådgiving</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Økonomisk</a:t>
            </a:r>
            <a:r>
              <a:rPr lang="en-GB" sz="1600" dirty="0" smtClean="0">
                <a:solidFill>
                  <a:srgbClr val="000000"/>
                </a:solidFill>
                <a:latin typeface="Akzidenz Grotesk"/>
              </a:rPr>
              <a:t> </a:t>
            </a:r>
            <a:r>
              <a:rPr lang="en-GB" sz="1600" dirty="0" err="1" smtClean="0">
                <a:solidFill>
                  <a:srgbClr val="000000"/>
                </a:solidFill>
                <a:latin typeface="Akzidenz Grotesk"/>
              </a:rPr>
              <a:t>sosialhjelp</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Boligstøtte</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Barnevern</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Psykologisk</a:t>
            </a:r>
            <a:r>
              <a:rPr lang="en-GB" sz="1600" dirty="0" smtClean="0">
                <a:solidFill>
                  <a:srgbClr val="000000"/>
                </a:solidFill>
                <a:latin typeface="Akzidenz Grotesk"/>
              </a:rPr>
              <a:t> </a:t>
            </a:r>
            <a:r>
              <a:rPr lang="en-GB" sz="1600" dirty="0" err="1" smtClean="0">
                <a:solidFill>
                  <a:srgbClr val="000000"/>
                </a:solidFill>
                <a:latin typeface="Akzidenz Grotesk"/>
              </a:rPr>
              <a:t>rådgiving</a:t>
            </a:r>
            <a:r>
              <a:rPr lang="en-GB" sz="1600" dirty="0" smtClean="0">
                <a:solidFill>
                  <a:srgbClr val="000000"/>
                </a:solidFill>
                <a:latin typeface="Akzidenz Grotesk"/>
              </a:rPr>
              <a:t> </a:t>
            </a:r>
            <a:r>
              <a:rPr lang="en-GB" sz="1600" dirty="0" err="1" smtClean="0">
                <a:solidFill>
                  <a:srgbClr val="000000"/>
                </a:solidFill>
                <a:latin typeface="Akzidenz Grotesk"/>
              </a:rPr>
              <a:t>til</a:t>
            </a:r>
            <a:r>
              <a:rPr lang="en-GB" sz="1600" dirty="0" smtClean="0">
                <a:solidFill>
                  <a:srgbClr val="000000"/>
                </a:solidFill>
                <a:latin typeface="Akzidenz Grotesk"/>
              </a:rPr>
              <a:t> </a:t>
            </a:r>
            <a:r>
              <a:rPr lang="en-GB" sz="1600" dirty="0" err="1" smtClean="0">
                <a:solidFill>
                  <a:srgbClr val="000000"/>
                </a:solidFill>
                <a:latin typeface="Akzidenz Grotesk"/>
              </a:rPr>
              <a:t>førskole</a:t>
            </a:r>
            <a:r>
              <a:rPr lang="en-GB" sz="1600" dirty="0" smtClean="0">
                <a:solidFill>
                  <a:srgbClr val="000000"/>
                </a:solidFill>
                <a:latin typeface="Akzidenz Grotesk"/>
              </a:rPr>
              <a:t> </a:t>
            </a:r>
            <a:r>
              <a:rPr lang="en-GB" sz="1600" dirty="0" err="1" smtClean="0">
                <a:solidFill>
                  <a:srgbClr val="000000"/>
                </a:solidFill>
                <a:latin typeface="Akzidenz Grotesk"/>
              </a:rPr>
              <a:t>og</a:t>
            </a:r>
            <a:r>
              <a:rPr lang="en-GB" sz="1600" dirty="0" smtClean="0">
                <a:solidFill>
                  <a:srgbClr val="000000"/>
                </a:solidFill>
                <a:latin typeface="Akzidenz Grotesk"/>
              </a:rPr>
              <a:t> </a:t>
            </a:r>
            <a:r>
              <a:rPr lang="en-GB" sz="1600" dirty="0">
                <a:solidFill>
                  <a:srgbClr val="000000"/>
                </a:solidFill>
                <a:latin typeface="Akzidenz Grotesk"/>
              </a:rPr>
              <a:t> </a:t>
            </a:r>
            <a:r>
              <a:rPr lang="en-GB" sz="1600" dirty="0" err="1" smtClean="0">
                <a:solidFill>
                  <a:srgbClr val="000000"/>
                </a:solidFill>
                <a:latin typeface="Akzidenz Grotesk"/>
              </a:rPr>
              <a:t>grunnskole</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Hjemmetjenester</a:t>
            </a:r>
            <a:r>
              <a:rPr lang="en-GB" sz="1600" dirty="0" smtClean="0">
                <a:solidFill>
                  <a:srgbClr val="000000"/>
                </a:solidFill>
                <a:latin typeface="Akzidenz Grotesk"/>
              </a:rPr>
              <a:t> (</a:t>
            </a:r>
            <a:r>
              <a:rPr lang="en-GB" sz="1600" dirty="0" err="1" smtClean="0">
                <a:solidFill>
                  <a:srgbClr val="000000"/>
                </a:solidFill>
                <a:latin typeface="Akzidenz Grotesk"/>
              </a:rPr>
              <a:t>hjemmesykepleie</a:t>
            </a:r>
            <a:r>
              <a:rPr lang="en-GB" sz="1600" dirty="0" smtClean="0">
                <a:solidFill>
                  <a:srgbClr val="000000"/>
                </a:solidFill>
                <a:latin typeface="Akzidenz Grotesk"/>
              </a:rPr>
              <a:t>, </a:t>
            </a:r>
            <a:r>
              <a:rPr lang="en-GB" sz="1600" dirty="0" err="1" smtClean="0">
                <a:solidFill>
                  <a:srgbClr val="000000"/>
                </a:solidFill>
                <a:latin typeface="Akzidenz Grotesk"/>
              </a:rPr>
              <a:t>psykiatrisk</a:t>
            </a:r>
            <a:r>
              <a:rPr lang="en-GB" sz="1600" dirty="0" smtClean="0">
                <a:solidFill>
                  <a:srgbClr val="000000"/>
                </a:solidFill>
                <a:latin typeface="Akzidenz Grotesk"/>
              </a:rPr>
              <a:t> team)</a:t>
            </a:r>
          </a:p>
          <a:p>
            <a:pPr lvl="0">
              <a:lnSpc>
                <a:spcPct val="80000"/>
              </a:lnSpc>
              <a:defRPr/>
            </a:pPr>
            <a:r>
              <a:rPr lang="en-GB" sz="1600" dirty="0" err="1" smtClean="0">
                <a:solidFill>
                  <a:srgbClr val="000000"/>
                </a:solidFill>
                <a:latin typeface="Akzidenz Grotesk"/>
              </a:rPr>
              <a:t>Transporttjenester</a:t>
            </a:r>
            <a:r>
              <a:rPr lang="en-GB" sz="1600" dirty="0" smtClean="0">
                <a:solidFill>
                  <a:srgbClr val="000000"/>
                </a:solidFill>
                <a:latin typeface="Akzidenz Grotesk"/>
              </a:rPr>
              <a:t> for </a:t>
            </a:r>
            <a:r>
              <a:rPr lang="en-GB" sz="1600" dirty="0" err="1" smtClean="0">
                <a:solidFill>
                  <a:srgbClr val="000000"/>
                </a:solidFill>
                <a:latin typeface="Akzidenz Grotesk"/>
              </a:rPr>
              <a:t>funksjonshemmete</a:t>
            </a:r>
            <a:r>
              <a:rPr lang="en-GB" sz="1600" dirty="0" smtClean="0">
                <a:solidFill>
                  <a:srgbClr val="000000"/>
                </a:solidFill>
                <a:latin typeface="Akzidenz Grotesk"/>
              </a:rPr>
              <a:t> </a:t>
            </a:r>
            <a:r>
              <a:rPr lang="en-GB" sz="1600" dirty="0" err="1" smtClean="0">
                <a:solidFill>
                  <a:srgbClr val="000000"/>
                </a:solidFill>
                <a:latin typeface="Akzidenz Grotesk"/>
              </a:rPr>
              <a:t>og</a:t>
            </a:r>
            <a:r>
              <a:rPr lang="en-GB" sz="1600" dirty="0" smtClean="0">
                <a:solidFill>
                  <a:srgbClr val="000000"/>
                </a:solidFill>
                <a:latin typeface="Akzidenz Grotesk"/>
              </a:rPr>
              <a:t> </a:t>
            </a:r>
            <a:r>
              <a:rPr lang="en-GB" sz="1600" dirty="0" err="1" smtClean="0">
                <a:solidFill>
                  <a:srgbClr val="000000"/>
                </a:solidFill>
                <a:latin typeface="Akzidenz Grotesk"/>
              </a:rPr>
              <a:t>eldre</a:t>
            </a:r>
            <a:endParaRPr lang="en-GB" sz="1600" dirty="0">
              <a:solidFill>
                <a:srgbClr val="000000"/>
              </a:solidFill>
              <a:latin typeface="Akzidenz Grotesk"/>
            </a:endParaRPr>
          </a:p>
          <a:p>
            <a:pPr lvl="0">
              <a:lnSpc>
                <a:spcPct val="80000"/>
              </a:lnSpc>
              <a:defRPr/>
            </a:pPr>
            <a:r>
              <a:rPr lang="en-GB" sz="1600" dirty="0" err="1" smtClean="0">
                <a:solidFill>
                  <a:srgbClr val="000000"/>
                </a:solidFill>
                <a:latin typeface="Akzidenz Grotesk"/>
              </a:rPr>
              <a:t>Tjenester</a:t>
            </a:r>
            <a:r>
              <a:rPr lang="en-GB" sz="1600" dirty="0" smtClean="0">
                <a:solidFill>
                  <a:srgbClr val="000000"/>
                </a:solidFill>
                <a:latin typeface="Akzidenz Grotesk"/>
              </a:rPr>
              <a:t> for </a:t>
            </a:r>
            <a:r>
              <a:rPr lang="en-GB" sz="1600" dirty="0" err="1" smtClean="0">
                <a:solidFill>
                  <a:srgbClr val="000000"/>
                </a:solidFill>
                <a:latin typeface="Akzidenz Grotesk"/>
              </a:rPr>
              <a:t>familier</a:t>
            </a:r>
            <a:r>
              <a:rPr lang="en-GB" sz="1600" dirty="0" smtClean="0">
                <a:solidFill>
                  <a:srgbClr val="000000"/>
                </a:solidFill>
                <a:latin typeface="Akzidenz Grotesk"/>
              </a:rPr>
              <a:t>, barn </a:t>
            </a:r>
            <a:r>
              <a:rPr lang="en-GB" sz="1600" dirty="0" err="1" smtClean="0">
                <a:solidFill>
                  <a:srgbClr val="000000"/>
                </a:solidFill>
                <a:latin typeface="Akzidenz Grotesk"/>
              </a:rPr>
              <a:t>og</a:t>
            </a:r>
            <a:r>
              <a:rPr lang="en-GB" sz="1600" dirty="0" smtClean="0">
                <a:solidFill>
                  <a:srgbClr val="000000"/>
                </a:solidFill>
                <a:latin typeface="Akzidenz Grotesk"/>
              </a:rPr>
              <a:t> </a:t>
            </a:r>
            <a:r>
              <a:rPr lang="en-GB" sz="1600" dirty="0" err="1" smtClean="0">
                <a:solidFill>
                  <a:srgbClr val="000000"/>
                </a:solidFill>
                <a:latin typeface="Akzidenz Grotesk"/>
              </a:rPr>
              <a:t>ungdom</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Tjenester</a:t>
            </a:r>
            <a:r>
              <a:rPr lang="en-GB" sz="1600" dirty="0" smtClean="0">
                <a:solidFill>
                  <a:srgbClr val="000000"/>
                </a:solidFill>
                <a:latin typeface="Akzidenz Grotesk"/>
              </a:rPr>
              <a:t> for </a:t>
            </a:r>
            <a:r>
              <a:rPr lang="en-GB" sz="1600" dirty="0" err="1" smtClean="0">
                <a:solidFill>
                  <a:srgbClr val="000000"/>
                </a:solidFill>
                <a:latin typeface="Akzidenz Grotesk"/>
              </a:rPr>
              <a:t>eldre</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Tjenster</a:t>
            </a:r>
            <a:r>
              <a:rPr lang="en-GB" sz="1600" dirty="0" smtClean="0">
                <a:solidFill>
                  <a:srgbClr val="000000"/>
                </a:solidFill>
                <a:latin typeface="Akzidenz Grotesk"/>
              </a:rPr>
              <a:t> for </a:t>
            </a:r>
            <a:r>
              <a:rPr lang="en-GB" sz="1600" dirty="0" err="1" smtClean="0">
                <a:solidFill>
                  <a:srgbClr val="000000"/>
                </a:solidFill>
                <a:latin typeface="Akzidenz Grotesk"/>
              </a:rPr>
              <a:t>funksjonshemmede</a:t>
            </a:r>
            <a:endParaRPr lang="en-GB" sz="1600" dirty="0">
              <a:solidFill>
                <a:srgbClr val="000000"/>
              </a:solidFill>
              <a:latin typeface="Akzidenz Grotesk"/>
            </a:endParaRPr>
          </a:p>
          <a:p>
            <a:pPr lvl="0">
              <a:lnSpc>
                <a:spcPct val="80000"/>
              </a:lnSpc>
              <a:defRPr/>
            </a:pPr>
            <a:r>
              <a:rPr lang="en-GB" sz="1600" dirty="0" err="1" smtClean="0">
                <a:solidFill>
                  <a:srgbClr val="000000"/>
                </a:solidFill>
                <a:latin typeface="Akzidenz Grotesk"/>
              </a:rPr>
              <a:t>Tjenester</a:t>
            </a:r>
            <a:r>
              <a:rPr lang="en-GB" sz="1600" dirty="0" smtClean="0">
                <a:solidFill>
                  <a:srgbClr val="000000"/>
                </a:solidFill>
                <a:latin typeface="Akzidenz Grotesk"/>
              </a:rPr>
              <a:t> for </a:t>
            </a:r>
            <a:r>
              <a:rPr lang="en-GB" sz="1600" dirty="0" err="1" smtClean="0">
                <a:solidFill>
                  <a:srgbClr val="000000"/>
                </a:solidFill>
                <a:latin typeface="Akzidenz Grotesk"/>
              </a:rPr>
              <a:t>mennesker</a:t>
            </a:r>
            <a:r>
              <a:rPr lang="en-GB" sz="1600" dirty="0" smtClean="0">
                <a:solidFill>
                  <a:srgbClr val="000000"/>
                </a:solidFill>
                <a:latin typeface="Akzidenz Grotesk"/>
              </a:rPr>
              <a:t> med </a:t>
            </a:r>
            <a:r>
              <a:rPr lang="en-GB" sz="1600" dirty="0" err="1" smtClean="0">
                <a:solidFill>
                  <a:srgbClr val="000000"/>
                </a:solidFill>
                <a:latin typeface="Akzidenz Grotesk"/>
              </a:rPr>
              <a:t>rusproblemer</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Tjenester</a:t>
            </a:r>
            <a:r>
              <a:rPr lang="en-GB" sz="1600" dirty="0" smtClean="0">
                <a:solidFill>
                  <a:srgbClr val="000000"/>
                </a:solidFill>
                <a:latin typeface="Akzidenz Grotesk"/>
              </a:rPr>
              <a:t> for </a:t>
            </a:r>
            <a:r>
              <a:rPr lang="en-GB" sz="1600" dirty="0" err="1" smtClean="0">
                <a:solidFill>
                  <a:srgbClr val="000000"/>
                </a:solidFill>
                <a:latin typeface="Akzidenz Grotesk"/>
              </a:rPr>
              <a:t>invandrere</a:t>
            </a:r>
            <a:r>
              <a:rPr lang="en-GB" sz="1600" dirty="0" smtClean="0">
                <a:solidFill>
                  <a:srgbClr val="000000"/>
                </a:solidFill>
                <a:latin typeface="Akzidenz Grotesk"/>
              </a:rPr>
              <a:t> </a:t>
            </a:r>
            <a:r>
              <a:rPr lang="en-GB" sz="1600" dirty="0" err="1" smtClean="0">
                <a:solidFill>
                  <a:srgbClr val="000000"/>
                </a:solidFill>
                <a:latin typeface="Akzidenz Grotesk"/>
              </a:rPr>
              <a:t>og</a:t>
            </a:r>
            <a:r>
              <a:rPr lang="en-GB" sz="1600" dirty="0" smtClean="0">
                <a:solidFill>
                  <a:srgbClr val="000000"/>
                </a:solidFill>
                <a:latin typeface="Akzidenz Grotesk"/>
              </a:rPr>
              <a:t> </a:t>
            </a:r>
            <a:r>
              <a:rPr lang="en-GB" sz="1600" dirty="0" err="1" smtClean="0">
                <a:solidFill>
                  <a:srgbClr val="000000"/>
                </a:solidFill>
                <a:latin typeface="Akzidenz Grotesk"/>
              </a:rPr>
              <a:t>flyktninger</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Tjenester</a:t>
            </a:r>
            <a:r>
              <a:rPr lang="en-GB" sz="1600" dirty="0" smtClean="0">
                <a:solidFill>
                  <a:srgbClr val="000000"/>
                </a:solidFill>
                <a:latin typeface="Akzidenz Grotesk"/>
              </a:rPr>
              <a:t> for </a:t>
            </a:r>
            <a:r>
              <a:rPr lang="en-GB" sz="1600" dirty="0" err="1" smtClean="0">
                <a:solidFill>
                  <a:srgbClr val="000000"/>
                </a:solidFill>
                <a:latin typeface="Akzidenz Grotesk"/>
              </a:rPr>
              <a:t>hjemløse</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Tjenesteboliger</a:t>
            </a:r>
            <a:r>
              <a:rPr lang="en-GB" sz="1600" dirty="0" smtClean="0">
                <a:solidFill>
                  <a:srgbClr val="000000"/>
                </a:solidFill>
                <a:latin typeface="Akzidenz Grotesk"/>
              </a:rPr>
              <a:t>, </a:t>
            </a:r>
            <a:r>
              <a:rPr lang="en-GB" sz="1600" dirty="0" err="1" smtClean="0">
                <a:solidFill>
                  <a:srgbClr val="000000"/>
                </a:solidFill>
                <a:latin typeface="Akzidenz Grotesk"/>
              </a:rPr>
              <a:t>sykehjem</a:t>
            </a:r>
            <a:r>
              <a:rPr lang="en-GB" sz="1600" dirty="0" smtClean="0">
                <a:solidFill>
                  <a:srgbClr val="000000"/>
                </a:solidFill>
                <a:latin typeface="Akzidenz Grotesk"/>
              </a:rPr>
              <a:t>, </a:t>
            </a:r>
            <a:r>
              <a:rPr lang="en-GB" sz="1600" dirty="0" err="1" smtClean="0">
                <a:solidFill>
                  <a:srgbClr val="000000"/>
                </a:solidFill>
                <a:latin typeface="Akzidenz Grotesk"/>
              </a:rPr>
              <a:t>dagsenter</a:t>
            </a:r>
            <a:r>
              <a:rPr lang="en-GB" sz="1600" dirty="0" smtClean="0">
                <a:solidFill>
                  <a:srgbClr val="000000"/>
                </a:solidFill>
                <a:latin typeface="Akzidenz Grotesk"/>
              </a:rPr>
              <a:t>, </a:t>
            </a:r>
            <a:r>
              <a:rPr lang="en-GB" sz="1600" dirty="0" err="1" smtClean="0">
                <a:solidFill>
                  <a:srgbClr val="000000"/>
                </a:solidFill>
                <a:latin typeface="Akzidenz Grotesk"/>
              </a:rPr>
              <a:t>og</a:t>
            </a:r>
            <a:r>
              <a:rPr lang="en-GB" sz="1600" dirty="0" smtClean="0">
                <a:solidFill>
                  <a:srgbClr val="000000"/>
                </a:solidFill>
                <a:latin typeface="Akzidenz Grotesk"/>
              </a:rPr>
              <a:t> </a:t>
            </a:r>
            <a:r>
              <a:rPr lang="en-GB" sz="1600" dirty="0" err="1" smtClean="0">
                <a:solidFill>
                  <a:srgbClr val="000000"/>
                </a:solidFill>
                <a:latin typeface="Akzidenz Grotesk"/>
              </a:rPr>
              <a:t>fritidssenter</a:t>
            </a:r>
            <a:r>
              <a:rPr lang="en-GB" sz="1600" dirty="0" smtClean="0">
                <a:solidFill>
                  <a:srgbClr val="000000"/>
                </a:solidFill>
                <a:latin typeface="Akzidenz Grotesk"/>
              </a:rPr>
              <a:t> for </a:t>
            </a:r>
            <a:r>
              <a:rPr lang="en-GB" sz="1600" dirty="0" err="1" smtClean="0">
                <a:solidFill>
                  <a:srgbClr val="000000"/>
                </a:solidFill>
                <a:latin typeface="Akzidenz Grotesk"/>
              </a:rPr>
              <a:t>eldre</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Tjensteboliger</a:t>
            </a:r>
            <a:r>
              <a:rPr lang="en-GB" sz="1600" dirty="0" smtClean="0">
                <a:solidFill>
                  <a:srgbClr val="000000"/>
                </a:solidFill>
                <a:latin typeface="Akzidenz Grotesk"/>
              </a:rPr>
              <a:t>, </a:t>
            </a:r>
            <a:r>
              <a:rPr lang="en-GB" sz="1600" dirty="0" err="1" smtClean="0">
                <a:solidFill>
                  <a:srgbClr val="000000"/>
                </a:solidFill>
                <a:latin typeface="Akzidenz Grotesk"/>
              </a:rPr>
              <a:t>dagsenter</a:t>
            </a:r>
            <a:r>
              <a:rPr lang="en-GB" sz="1600" dirty="0">
                <a:solidFill>
                  <a:srgbClr val="000000"/>
                </a:solidFill>
                <a:latin typeface="Akzidenz Grotesk"/>
              </a:rPr>
              <a:t> </a:t>
            </a:r>
            <a:r>
              <a:rPr lang="en-GB" sz="1600" dirty="0" err="1" smtClean="0">
                <a:solidFill>
                  <a:srgbClr val="000000"/>
                </a:solidFill>
                <a:latin typeface="Akzidenz Grotesk"/>
              </a:rPr>
              <a:t>og</a:t>
            </a:r>
            <a:r>
              <a:rPr lang="en-GB" sz="1600" dirty="0" smtClean="0">
                <a:solidFill>
                  <a:srgbClr val="000000"/>
                </a:solidFill>
                <a:latin typeface="Akzidenz Grotesk"/>
              </a:rPr>
              <a:t> </a:t>
            </a:r>
            <a:r>
              <a:rPr lang="en-GB" sz="1600" dirty="0" err="1" smtClean="0">
                <a:solidFill>
                  <a:srgbClr val="000000"/>
                </a:solidFill>
                <a:latin typeface="Akzidenz Grotesk"/>
              </a:rPr>
              <a:t>kortids</a:t>
            </a:r>
            <a:r>
              <a:rPr lang="en-GB" sz="1600" dirty="0" smtClean="0">
                <a:solidFill>
                  <a:srgbClr val="000000"/>
                </a:solidFill>
                <a:latin typeface="Akzidenz Grotesk"/>
              </a:rPr>
              <a:t> </a:t>
            </a:r>
            <a:r>
              <a:rPr lang="en-GB" sz="1600" dirty="0" err="1" smtClean="0">
                <a:solidFill>
                  <a:srgbClr val="000000"/>
                </a:solidFill>
                <a:latin typeface="Akzidenz Grotesk"/>
              </a:rPr>
              <a:t>avlastning</a:t>
            </a:r>
            <a:r>
              <a:rPr lang="en-GB" sz="1600" dirty="0" smtClean="0">
                <a:solidFill>
                  <a:srgbClr val="000000"/>
                </a:solidFill>
                <a:latin typeface="Akzidenz Grotesk"/>
              </a:rPr>
              <a:t> for </a:t>
            </a:r>
            <a:r>
              <a:rPr lang="en-GB" sz="1600" dirty="0" err="1" smtClean="0">
                <a:solidFill>
                  <a:srgbClr val="000000"/>
                </a:solidFill>
                <a:latin typeface="Akzidenz Grotesk"/>
              </a:rPr>
              <a:t>funksjonshemmete</a:t>
            </a:r>
            <a:endParaRPr lang="en-GB" sz="1600" dirty="0" smtClean="0">
              <a:solidFill>
                <a:srgbClr val="000000"/>
              </a:solidFill>
              <a:latin typeface="Akzidenz Grotesk"/>
            </a:endParaRPr>
          </a:p>
          <a:p>
            <a:pPr lvl="0">
              <a:lnSpc>
                <a:spcPct val="80000"/>
              </a:lnSpc>
              <a:defRPr/>
            </a:pPr>
            <a:r>
              <a:rPr lang="en-GB" sz="1600" dirty="0" err="1" smtClean="0">
                <a:solidFill>
                  <a:srgbClr val="000000"/>
                </a:solidFill>
                <a:latin typeface="Akzidenz Grotesk"/>
              </a:rPr>
              <a:t>Tjenesteboliger</a:t>
            </a:r>
            <a:r>
              <a:rPr lang="en-GB" sz="1600" dirty="0" smtClean="0">
                <a:solidFill>
                  <a:srgbClr val="000000"/>
                </a:solidFill>
                <a:latin typeface="Akzidenz Grotesk"/>
              </a:rPr>
              <a:t> for </a:t>
            </a:r>
            <a:r>
              <a:rPr lang="en-GB" sz="1600" dirty="0" err="1" smtClean="0">
                <a:solidFill>
                  <a:srgbClr val="000000"/>
                </a:solidFill>
                <a:latin typeface="Akzidenz Grotesk"/>
              </a:rPr>
              <a:t>mennesker</a:t>
            </a:r>
            <a:r>
              <a:rPr lang="en-GB" sz="1600" dirty="0" smtClean="0">
                <a:solidFill>
                  <a:srgbClr val="000000"/>
                </a:solidFill>
                <a:latin typeface="Akzidenz Grotesk"/>
              </a:rPr>
              <a:t> med </a:t>
            </a:r>
            <a:r>
              <a:rPr lang="en-GB" sz="1600" dirty="0" err="1" smtClean="0">
                <a:solidFill>
                  <a:srgbClr val="000000"/>
                </a:solidFill>
                <a:latin typeface="Akzidenz Grotesk"/>
              </a:rPr>
              <a:t>narkotikaproblemer</a:t>
            </a:r>
            <a:endParaRPr lang="en-GB" sz="1600" dirty="0">
              <a:solidFill>
                <a:srgbClr val="000000"/>
              </a:solidFill>
              <a:latin typeface="Akzidenz Grotesk"/>
            </a:endParaRPr>
          </a:p>
          <a:p>
            <a:pPr lvl="0" algn="ctr">
              <a:lnSpc>
                <a:spcPct val="80000"/>
              </a:lnSpc>
              <a:buNone/>
            </a:pPr>
            <a:endParaRPr lang="nb-NO" sz="1600" b="1" dirty="0" smtClean="0">
              <a:solidFill>
                <a:srgbClr val="000000"/>
              </a:solidFill>
              <a:latin typeface="Akzidenz Grotesk"/>
            </a:endParaRPr>
          </a:p>
          <a:p>
            <a:pPr lvl="0" algn="ctr">
              <a:lnSpc>
                <a:spcPct val="80000"/>
              </a:lnSpc>
              <a:buNone/>
            </a:pPr>
            <a:r>
              <a:rPr lang="nb-NO" sz="1600" b="1" dirty="0" smtClean="0">
                <a:solidFill>
                  <a:srgbClr val="000000"/>
                </a:solidFill>
                <a:latin typeface="Akzidenz Grotesk"/>
              </a:rPr>
              <a:t>Tjenestene er lovregulerte</a:t>
            </a:r>
            <a:endParaRPr lang="is-IS" sz="1600" b="1" dirty="0">
              <a:solidFill>
                <a:srgbClr val="000000"/>
              </a:solidFill>
              <a:latin typeface="Akzidenz Grotesk"/>
            </a:endParaRPr>
          </a:p>
          <a:p>
            <a:pPr lvl="0">
              <a:lnSpc>
                <a:spcPct val="80000"/>
              </a:lnSpc>
              <a:defRPr/>
            </a:pPr>
            <a:endParaRPr lang="en-GB" sz="1600" dirty="0">
              <a:solidFill>
                <a:srgbClr val="000000"/>
              </a:solidFill>
              <a:latin typeface="Akzidenz Grotesk"/>
            </a:endParaRPr>
          </a:p>
          <a:p>
            <a:endParaRPr lang="is-IS" dirty="0"/>
          </a:p>
        </p:txBody>
      </p:sp>
      <p:sp>
        <p:nvSpPr>
          <p:cNvPr id="4" name="Dagsetningarstaðgengill 3"/>
          <p:cNvSpPr>
            <a:spLocks noGrp="1"/>
          </p:cNvSpPr>
          <p:nvPr>
            <p:ph type="dt" sz="half" idx="10"/>
          </p:nvPr>
        </p:nvSpPr>
        <p:spPr/>
        <p:txBody>
          <a:bodyPr/>
          <a:lstStyle/>
          <a:p>
            <a:r>
              <a:rPr lang="is-IS" smtClean="0"/>
              <a:t>10.9.2013</a:t>
            </a:r>
            <a:endParaRPr lang="is-IS"/>
          </a:p>
        </p:txBody>
      </p:sp>
      <p:sp>
        <p:nvSpPr>
          <p:cNvPr id="5" name="Skyggnunúmersstaðgengill 4"/>
          <p:cNvSpPr>
            <a:spLocks noGrp="1"/>
          </p:cNvSpPr>
          <p:nvPr>
            <p:ph type="sldNum" sz="quarter" idx="12"/>
          </p:nvPr>
        </p:nvSpPr>
        <p:spPr/>
        <p:txBody>
          <a:bodyPr/>
          <a:lstStyle/>
          <a:p>
            <a:fld id="{D05418F8-47C7-4A8C-87BE-5C4A69A30873}" type="slidenum">
              <a:rPr lang="is-IS" smtClean="0"/>
              <a:pPr/>
              <a:t>8</a:t>
            </a:fld>
            <a:endParaRPr lang="is-IS"/>
          </a:p>
        </p:txBody>
      </p:sp>
    </p:spTree>
    <p:extLst>
      <p:ext uri="{BB962C8B-B14F-4D97-AF65-F5344CB8AC3E}">
        <p14:creationId xmlns:p14="http://schemas.microsoft.com/office/powerpoint/2010/main" val="2170056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143000"/>
            <a:ext cx="8229600" cy="485800"/>
          </a:xfrm>
        </p:spPr>
        <p:txBody>
          <a:bodyPr>
            <a:normAutofit/>
          </a:bodyPr>
          <a:lstStyle/>
          <a:p>
            <a:pPr eaLnBrk="1" hangingPunct="1"/>
            <a:r>
              <a:rPr lang="is-IS" sz="2400" b="1" dirty="0" err="1" smtClean="0">
                <a:latin typeface="Akzidenz Grotesk"/>
              </a:rPr>
              <a:t>Overføring</a:t>
            </a:r>
            <a:r>
              <a:rPr lang="is-IS" sz="2400" b="1" dirty="0" smtClean="0">
                <a:latin typeface="Akzidenz Grotesk"/>
              </a:rPr>
              <a:t>  fra stat til </a:t>
            </a:r>
            <a:r>
              <a:rPr lang="is-IS" sz="2400" b="1" dirty="0" err="1" smtClean="0">
                <a:latin typeface="Akzidenz Grotesk"/>
              </a:rPr>
              <a:t>kommuner</a:t>
            </a:r>
            <a:r>
              <a:rPr lang="is-IS" sz="2400" b="1" dirty="0" smtClean="0">
                <a:latin typeface="Akzidenz Grotesk"/>
              </a:rPr>
              <a:t> 1.Januar 2011 </a:t>
            </a:r>
          </a:p>
        </p:txBody>
      </p:sp>
      <p:sp>
        <p:nvSpPr>
          <p:cNvPr id="2" name="Dagsetningarstaðgengill 1"/>
          <p:cNvSpPr>
            <a:spLocks noGrp="1"/>
          </p:cNvSpPr>
          <p:nvPr>
            <p:ph type="dt" sz="half" idx="10"/>
          </p:nvPr>
        </p:nvSpPr>
        <p:spPr/>
        <p:txBody>
          <a:bodyPr/>
          <a:lstStyle/>
          <a:p>
            <a:r>
              <a:rPr lang="is-IS" smtClean="0"/>
              <a:t>10.9.2013</a:t>
            </a:r>
            <a:endParaRPr lang="is-IS"/>
          </a:p>
        </p:txBody>
      </p:sp>
      <p:sp>
        <p:nvSpPr>
          <p:cNvPr id="3" name="Skyggnunúmersstaðgengill 2"/>
          <p:cNvSpPr>
            <a:spLocks noGrp="1"/>
          </p:cNvSpPr>
          <p:nvPr>
            <p:ph type="sldNum" sz="quarter" idx="12"/>
          </p:nvPr>
        </p:nvSpPr>
        <p:spPr/>
        <p:txBody>
          <a:bodyPr/>
          <a:lstStyle/>
          <a:p>
            <a:fld id="{D05418F8-47C7-4A8C-87BE-5C4A69A30873}" type="slidenum">
              <a:rPr lang="is-IS" smtClean="0"/>
              <a:pPr/>
              <a:t>9</a:t>
            </a:fld>
            <a:endParaRPr lang="is-IS"/>
          </a:p>
        </p:txBody>
      </p:sp>
      <p:pic>
        <p:nvPicPr>
          <p:cNvPr id="5125" name="Picture 4"/>
          <p:cNvPicPr>
            <a:picLocks noGrp="1" noChangeAspect="1" noChangeArrowheads="1"/>
          </p:cNvPicPr>
          <p:nvPr>
            <p:ph sz="quarter" idx="4294967295"/>
          </p:nvPr>
        </p:nvPicPr>
        <p:blipFill>
          <a:blip r:embed="rId3" cstate="email">
            <a:extLst>
              <a:ext uri="{28A0092B-C50C-407E-A947-70E740481C1C}">
                <a14:useLocalDpi xmlns:a14="http://schemas.microsoft.com/office/drawing/2010/main" val="0"/>
              </a:ext>
            </a:extLst>
          </a:blip>
          <a:srcRect/>
          <a:stretch>
            <a:fillRect/>
          </a:stretch>
        </p:blipFill>
        <p:spPr>
          <a:xfrm>
            <a:off x="5796136" y="1895475"/>
            <a:ext cx="3005137" cy="2089150"/>
          </a:xfrm>
          <a:prstGeom prst="rect">
            <a:avLst/>
          </a:prstGeom>
          <a:ln>
            <a:noFill/>
          </a:ln>
          <a:effectLst>
            <a:softEdge rad="112500"/>
          </a:effectLst>
        </p:spPr>
      </p:pic>
      <p:sp>
        <p:nvSpPr>
          <p:cNvPr id="5126" name="Text Placeholder 5"/>
          <p:cNvSpPr>
            <a:spLocks noGrp="1"/>
          </p:cNvSpPr>
          <p:nvPr>
            <p:ph type="body" idx="4294967295"/>
          </p:nvPr>
        </p:nvSpPr>
        <p:spPr>
          <a:xfrm>
            <a:off x="6122988" y="1628775"/>
            <a:ext cx="3021012" cy="574675"/>
          </a:xfrm>
        </p:spPr>
        <p:txBody>
          <a:bodyPr>
            <a:normAutofit fontScale="62500" lnSpcReduction="20000"/>
          </a:bodyPr>
          <a:lstStyle/>
          <a:p>
            <a:pPr algn="ctr" eaLnBrk="1" hangingPunct="1">
              <a:buFontTx/>
              <a:buNone/>
            </a:pPr>
            <a:r>
              <a:rPr lang="is-IS" sz="2800" dirty="0" smtClean="0">
                <a:latin typeface="Akzidenz Grotesk"/>
              </a:rPr>
              <a:t>1.035 </a:t>
            </a:r>
            <a:r>
              <a:rPr lang="is-IS" sz="2800" dirty="0" err="1" smtClean="0">
                <a:latin typeface="Akzidenz Grotesk"/>
              </a:rPr>
              <a:t>funksjonshemmede</a:t>
            </a:r>
            <a:r>
              <a:rPr lang="is-IS" sz="2800" dirty="0" smtClean="0">
                <a:latin typeface="Akzidenz Grotesk"/>
              </a:rPr>
              <a:t> </a:t>
            </a:r>
            <a:r>
              <a:rPr lang="is-IS" sz="2800" dirty="0" err="1" smtClean="0">
                <a:latin typeface="Akzidenz Grotesk"/>
              </a:rPr>
              <a:t>personer</a:t>
            </a:r>
            <a:endParaRPr lang="is-IS" sz="2800" dirty="0" smtClean="0">
              <a:latin typeface="Akzidenz Grotesk"/>
            </a:endParaRPr>
          </a:p>
        </p:txBody>
      </p:sp>
      <p:pic>
        <p:nvPicPr>
          <p:cNvPr id="5123" name="Picture 2"/>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tretch>
            <a:fillRect/>
          </a:stretch>
        </p:blipFill>
        <p:spPr>
          <a:xfrm>
            <a:off x="576064" y="2184359"/>
            <a:ext cx="2987824" cy="1820705"/>
          </a:xfrm>
          <a:prstGeom prst="rect">
            <a:avLst/>
          </a:prstGeom>
          <a:ln>
            <a:noFill/>
          </a:ln>
          <a:effectLst>
            <a:softEdge rad="112500"/>
          </a:effectLst>
        </p:spPr>
      </p:pic>
      <p:sp>
        <p:nvSpPr>
          <p:cNvPr id="5124" name="Text Placeholder 5"/>
          <p:cNvSpPr>
            <a:spLocks noGrp="1"/>
          </p:cNvSpPr>
          <p:nvPr>
            <p:ph type="body" idx="4294967295"/>
          </p:nvPr>
        </p:nvSpPr>
        <p:spPr>
          <a:xfrm>
            <a:off x="0" y="1628775"/>
            <a:ext cx="3168650" cy="647700"/>
          </a:xfrm>
        </p:spPr>
        <p:txBody>
          <a:bodyPr>
            <a:normAutofit fontScale="92500"/>
          </a:bodyPr>
          <a:lstStyle/>
          <a:p>
            <a:pPr algn="ctr" eaLnBrk="1" hangingPunct="1">
              <a:buFontTx/>
              <a:buNone/>
            </a:pPr>
            <a:r>
              <a:rPr lang="is-IS" sz="2200" dirty="0" smtClean="0"/>
              <a:t>      </a:t>
            </a:r>
            <a:r>
              <a:rPr lang="is-IS" sz="2200" dirty="0" smtClean="0">
                <a:latin typeface="Akzidenz Grotesk"/>
              </a:rPr>
              <a:t>40 nye arbeidsplasser</a:t>
            </a:r>
          </a:p>
        </p:txBody>
      </p:sp>
      <p:sp>
        <p:nvSpPr>
          <p:cNvPr id="13" name="Text Placeholder 5"/>
          <p:cNvSpPr txBox="1">
            <a:spLocks/>
          </p:cNvSpPr>
          <p:nvPr/>
        </p:nvSpPr>
        <p:spPr bwMode="auto">
          <a:xfrm>
            <a:off x="3347864" y="3991685"/>
            <a:ext cx="3021013" cy="576262"/>
          </a:xfrm>
          <a:prstGeom prst="rect">
            <a:avLst/>
          </a:prstGeom>
          <a:noFill/>
          <a:ln w="9525">
            <a:noFill/>
            <a:miter lim="800000"/>
            <a:headEnd/>
            <a:tailEnd/>
          </a:ln>
          <a:effectLst/>
        </p:spPr>
        <p:txBody>
          <a:bodyPr/>
          <a:lstStyle/>
          <a:p>
            <a:pPr marL="342900" indent="-342900" algn="ctr">
              <a:spcBef>
                <a:spcPct val="20000"/>
              </a:spcBef>
              <a:defRPr/>
            </a:pPr>
            <a:r>
              <a:rPr lang="is-IS" kern="0" dirty="0">
                <a:latin typeface="Akzidenz Grotesk"/>
              </a:rPr>
              <a:t>550 </a:t>
            </a:r>
            <a:r>
              <a:rPr lang="is-IS" kern="0" dirty="0" err="1" smtClean="0">
                <a:latin typeface="Akzidenz Grotesk"/>
              </a:rPr>
              <a:t>nye</a:t>
            </a:r>
            <a:r>
              <a:rPr lang="is-IS" kern="0" dirty="0" smtClean="0">
                <a:latin typeface="Akzidenz Grotesk"/>
              </a:rPr>
              <a:t> ansatte</a:t>
            </a:r>
            <a:endParaRPr lang="is-IS" kern="0" dirty="0">
              <a:latin typeface="Akzidenz Grotesk"/>
            </a:endParaRPr>
          </a:p>
        </p:txBody>
      </p:sp>
      <p:pic>
        <p:nvPicPr>
          <p:cNvPr id="51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0224" y="4424139"/>
            <a:ext cx="3048000" cy="20288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86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390</TotalTime>
  <Words>1266</Words>
  <Application>Microsoft Office PowerPoint</Application>
  <PresentationFormat>Skjermfremvisning (4:3)</PresentationFormat>
  <Paragraphs>346</Paragraphs>
  <Slides>20</Slides>
  <Notes>20</Notes>
  <HiddenSlides>0</HiddenSlides>
  <MMClips>0</MMClips>
  <ScaleCrop>false</ScaleCrop>
  <HeadingPairs>
    <vt:vector size="4" baseType="variant">
      <vt:variant>
        <vt:lpstr>Tema</vt:lpstr>
      </vt:variant>
      <vt:variant>
        <vt:i4>1</vt:i4>
      </vt:variant>
      <vt:variant>
        <vt:lpstr>Lysbildetitler</vt:lpstr>
      </vt:variant>
      <vt:variant>
        <vt:i4>20</vt:i4>
      </vt:variant>
    </vt:vector>
  </HeadingPairs>
  <TitlesOfParts>
    <vt:vector size="21" baseType="lpstr">
      <vt:lpstr>Urban</vt:lpstr>
      <vt:lpstr>Aktiv fritid for alle - med brukerstyrt personlig assistanse</vt:lpstr>
      <vt:lpstr>    Dagens tema </vt:lpstr>
      <vt:lpstr>PowerPoint-presentasjon</vt:lpstr>
      <vt:lpstr>PowerPoint-presentasjon</vt:lpstr>
      <vt:lpstr>PowerPoint-presentasjon</vt:lpstr>
      <vt:lpstr>Velferdsseksjonens ansvarsområder</vt:lpstr>
      <vt:lpstr>Velferdstyrets hovedsmålsetninger 2013</vt:lpstr>
      <vt:lpstr>Hovedtjenester i regi av velferdsseksjonen</vt:lpstr>
      <vt:lpstr>Overføring  fra stat til kommuner 1.Januar 2011 </vt:lpstr>
      <vt:lpstr>Funksjonshemmede mennesker 2010</vt:lpstr>
      <vt:lpstr>Antall funksjonshemmede mennesker  </vt:lpstr>
      <vt:lpstr>Ideologiske endringer</vt:lpstr>
      <vt:lpstr>Hvike ordninger?</vt:lpstr>
      <vt:lpstr>Reykjavíks kjerneverdier </vt:lpstr>
      <vt:lpstr>PowerPoint-presentasjon</vt:lpstr>
      <vt:lpstr>Brukerstyrt personlig assistanse</vt:lpstr>
      <vt:lpstr>Målgruppe</vt:lpstr>
      <vt:lpstr>PowerPoint-presentasjon</vt:lpstr>
      <vt:lpstr>              Fremtiden</vt:lpstr>
      <vt:lpstr>PowerPoint-presentasjon</vt:lpstr>
    </vt:vector>
  </TitlesOfParts>
  <Company>UTM - Reykjavík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user</dc:creator>
  <cp:lastModifiedBy>Anders Midtsundstad</cp:lastModifiedBy>
  <cp:revision>36</cp:revision>
  <cp:lastPrinted>2013-09-10T09:20:20Z</cp:lastPrinted>
  <dcterms:created xsi:type="dcterms:W3CDTF">2013-09-06T13:33:57Z</dcterms:created>
  <dcterms:modified xsi:type="dcterms:W3CDTF">2013-09-26T19:13:15Z</dcterms:modified>
</cp:coreProperties>
</file>